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266" r:id="rId2"/>
    <p:sldId id="272" r:id="rId3"/>
    <p:sldId id="268" r:id="rId4"/>
    <p:sldId id="262" r:id="rId5"/>
    <p:sldId id="260" r:id="rId6"/>
    <p:sldId id="274" r:id="rId7"/>
    <p:sldId id="258" r:id="rId8"/>
    <p:sldId id="263" r:id="rId9"/>
    <p:sldId id="264" r:id="rId10"/>
    <p:sldId id="265" r:id="rId11"/>
    <p:sldId id="270" r:id="rId12"/>
    <p:sldId id="259" r:id="rId13"/>
    <p:sldId id="261" r:id="rId14"/>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153" autoAdjust="0"/>
  </p:normalViewPr>
  <p:slideViewPr>
    <p:cSldViewPr snapToGrid="0" snapToObjects="1">
      <p:cViewPr>
        <p:scale>
          <a:sx n="73" d="100"/>
          <a:sy n="73" d="100"/>
        </p:scale>
        <p:origin x="-992" y="-176"/>
      </p:cViewPr>
      <p:guideLst>
        <p:guide orient="horz" pos="2160"/>
        <p:guide pos="2880"/>
      </p:guideLst>
    </p:cSldViewPr>
  </p:slideViewPr>
  <p:notesTextViewPr>
    <p:cViewPr>
      <p:scale>
        <a:sx n="100" d="100"/>
        <a:sy n="100" d="100"/>
      </p:scale>
      <p:origin x="0" y="2592"/>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3E0AC920-EEAA-BE4C-954C-4AEB82FC1E7F}" type="datetimeFigureOut">
              <a:rPr lang="en-US" smtClean="0"/>
              <a:t>5/13/15</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1438E98-7E97-B941-9443-0321C3E31C39}" type="slidenum">
              <a:rPr lang="en-US" smtClean="0"/>
              <a:t>‹#›</a:t>
            </a:fld>
            <a:endParaRPr lang="en-US"/>
          </a:p>
        </p:txBody>
      </p:sp>
    </p:spTree>
    <p:extLst>
      <p:ext uri="{BB962C8B-B14F-4D97-AF65-F5344CB8AC3E}">
        <p14:creationId xmlns:p14="http://schemas.microsoft.com/office/powerpoint/2010/main" val="199518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9475A2CE-9063-C040-8A32-BB06DDB031E5}" type="datetimeFigureOut">
              <a:rPr lang="en-US" smtClean="0"/>
              <a:t>5/8/15</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DF33A14A-A30A-DA4E-95DE-43D0F63E3467}" type="slidenum">
              <a:rPr lang="en-US" smtClean="0"/>
              <a:t>‹#›</a:t>
            </a:fld>
            <a:endParaRPr lang="en-US"/>
          </a:p>
        </p:txBody>
      </p:sp>
    </p:spTree>
    <p:extLst>
      <p:ext uri="{BB962C8B-B14F-4D97-AF65-F5344CB8AC3E}">
        <p14:creationId xmlns:p14="http://schemas.microsoft.com/office/powerpoint/2010/main" val="12076600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3A14A-A30A-DA4E-95DE-43D0F63E3467}" type="slidenum">
              <a:rPr lang="en-US" smtClean="0"/>
              <a:t>1</a:t>
            </a:fld>
            <a:endParaRPr lang="en-US"/>
          </a:p>
        </p:txBody>
      </p:sp>
    </p:spTree>
    <p:extLst>
      <p:ext uri="{BB962C8B-B14F-4D97-AF65-F5344CB8AC3E}">
        <p14:creationId xmlns:p14="http://schemas.microsoft.com/office/powerpoint/2010/main" val="236938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final garment in my swatch booklet is the dress that uses inspiration from the Bavarian culture’s lederhosen in the curved bib-like yoke and the crisscross straps in the back. </a:t>
            </a:r>
          </a:p>
          <a:p>
            <a:r>
              <a:rPr lang="en-US" baseline="0" dirty="0" smtClean="0"/>
              <a:t>-The print is subtle because it uses flowers that are very apparent in certain cultures’ embroideries including Peru, India, Tibet, and Nepal. Instead of using an all-over print like the one on my original inspiration of the bag, I took just the flower element and used paint to recreate the embroidered effect with the brushstrokes, and repeated it as a border print on the dress. </a:t>
            </a:r>
          </a:p>
          <a:p>
            <a:endParaRPr lang="en-US" baseline="0" dirty="0" smtClean="0"/>
          </a:p>
          <a:p>
            <a:r>
              <a:rPr lang="en-US" baseline="0" dirty="0" smtClean="0"/>
              <a:t>-This transition is a product of my research in both classes and allowed for me to create a garment that successfully appropriates without taking away a culture’s identity and claiming it as my own. </a:t>
            </a:r>
            <a:endParaRPr lang="en-US" dirty="0"/>
          </a:p>
        </p:txBody>
      </p:sp>
      <p:sp>
        <p:nvSpPr>
          <p:cNvPr id="4" name="Slide Number Placeholder 3"/>
          <p:cNvSpPr>
            <a:spLocks noGrp="1"/>
          </p:cNvSpPr>
          <p:nvPr>
            <p:ph type="sldNum" sz="quarter" idx="10"/>
          </p:nvPr>
        </p:nvSpPr>
        <p:spPr/>
        <p:txBody>
          <a:bodyPr/>
          <a:lstStyle/>
          <a:p>
            <a:fld id="{DF33A14A-A30A-DA4E-95DE-43D0F63E3467}" type="slidenum">
              <a:rPr lang="en-US" smtClean="0"/>
              <a:t>10</a:t>
            </a:fld>
            <a:endParaRPr lang="en-US"/>
          </a:p>
        </p:txBody>
      </p:sp>
    </p:spTree>
    <p:extLst>
      <p:ext uri="{BB962C8B-B14F-4D97-AF65-F5344CB8AC3E}">
        <p14:creationId xmlns:p14="http://schemas.microsoft.com/office/powerpoint/2010/main" val="485113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3A14A-A30A-DA4E-95DE-43D0F63E3467}" type="slidenum">
              <a:rPr lang="en-US" smtClean="0"/>
              <a:t>11</a:t>
            </a:fld>
            <a:endParaRPr lang="en-US"/>
          </a:p>
        </p:txBody>
      </p:sp>
    </p:spTree>
    <p:extLst>
      <p:ext uri="{BB962C8B-B14F-4D97-AF65-F5344CB8AC3E}">
        <p14:creationId xmlns:p14="http://schemas.microsoft.com/office/powerpoint/2010/main" val="1387151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33A14A-A30A-DA4E-95DE-43D0F63E3467}" type="slidenum">
              <a:rPr lang="en-US" smtClean="0"/>
              <a:t>12</a:t>
            </a:fld>
            <a:endParaRPr lang="en-US"/>
          </a:p>
        </p:txBody>
      </p:sp>
    </p:spTree>
    <p:extLst>
      <p:ext uri="{BB962C8B-B14F-4D97-AF65-F5344CB8AC3E}">
        <p14:creationId xmlns:p14="http://schemas.microsoft.com/office/powerpoint/2010/main" val="3007630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of both projects:</a:t>
            </a:r>
          </a:p>
          <a:p>
            <a:endParaRPr lang="en-US" dirty="0" smtClean="0"/>
          </a:p>
          <a:p>
            <a:r>
              <a:rPr lang="en-US" dirty="0" smtClean="0"/>
              <a:t>-By the end of the project, I think the connection between the studio garment and the seminar research paper topic are more in the process of understanding and using cultural appropriation. </a:t>
            </a:r>
          </a:p>
          <a:p>
            <a:r>
              <a:rPr lang="en-US" dirty="0" smtClean="0"/>
              <a:t>-The use of the cultural appropriation itself is subtle, but the idea is present. I found through my research that it is beneficial to appropriate from outside cultures for a multitude of reasons. </a:t>
            </a:r>
          </a:p>
          <a:p>
            <a:endParaRPr lang="en-US" dirty="0" smtClean="0"/>
          </a:p>
          <a:p>
            <a:r>
              <a:rPr lang="en-US" dirty="0" smtClean="0"/>
              <a:t>-From my point of view, I like to take ideas from travel and I think many established designers in America do this. Diane Von Furstenberg or Mara Hoffman for example used travel whether physically or through the internet to gain inspiration. </a:t>
            </a:r>
          </a:p>
          <a:p>
            <a:endParaRPr lang="en-US" dirty="0" smtClean="0"/>
          </a:p>
          <a:p>
            <a:r>
              <a:rPr lang="en-US" dirty="0" smtClean="0"/>
              <a:t>-While some argue that this is negative because they do not have the rights to take motifs, inspirations, or ideas from cultures they are not a part of, I think it is an invalid argument.</a:t>
            </a:r>
          </a:p>
          <a:p>
            <a:endParaRPr lang="en-US" dirty="0" smtClean="0"/>
          </a:p>
          <a:p>
            <a:r>
              <a:rPr lang="en-US" dirty="0" smtClean="0"/>
              <a:t>-We are a melting pot that represents various cultures and we should have be using these cultures in fashion so garments can act as walking museum pieces that spike people’s interests in outside cultures and educate the viewers. </a:t>
            </a:r>
          </a:p>
          <a:p>
            <a:r>
              <a:rPr lang="en-US" dirty="0" smtClean="0"/>
              <a:t>-I think that my garment is a proponent of this argument because it takes from various outside cultures that I researched and incorporates them into a piece that should subtly show references, but more importantly start conversation and education. </a:t>
            </a:r>
          </a:p>
          <a:p>
            <a:endParaRPr lang="en-US" dirty="0" smtClean="0"/>
          </a:p>
          <a:p>
            <a:r>
              <a:rPr lang="en-US" dirty="0" smtClean="0"/>
              <a:t>-Without this use of cultural appropriation, we would be stuck In a  one-track form of fashion that would restrict our ability to come together and learn about the world that we are a part of. </a:t>
            </a:r>
          </a:p>
          <a:p>
            <a:endParaRPr lang="en-US" dirty="0" smtClean="0"/>
          </a:p>
          <a:p>
            <a:r>
              <a:rPr lang="en-US" dirty="0" smtClean="0"/>
              <a:t>---, “Cultural Appropriation is described as an assimilation of the cultural markers of one group by a more dominant one.” In an article for </a:t>
            </a:r>
            <a:r>
              <a:rPr lang="en-US" i="1" dirty="0" smtClean="0"/>
              <a:t>Refinery 29, </a:t>
            </a:r>
            <a:r>
              <a:rPr lang="en-US" dirty="0" err="1" smtClean="0"/>
              <a:t>Akbari</a:t>
            </a:r>
            <a:r>
              <a:rPr lang="en-US" dirty="0" smtClean="0"/>
              <a:t> describes cultural appropriation as “a way of using another culture in a way that delights </a:t>
            </a:r>
            <a:r>
              <a:rPr lang="en-US" i="1" dirty="0" smtClean="0"/>
              <a:t>our</a:t>
            </a:r>
            <a:r>
              <a:rPr lang="en-US" dirty="0" smtClean="0"/>
              <a:t> imagination, while making them the Other, and stripping them of their identity.”</a:t>
            </a:r>
            <a:r>
              <a:rPr lang="en-US" i="1" dirty="0" smtClean="0"/>
              <a:t> </a:t>
            </a:r>
            <a:r>
              <a:rPr lang="en-US" dirty="0" err="1" smtClean="0"/>
              <a:t>Akbari</a:t>
            </a:r>
            <a:r>
              <a:rPr lang="en-US" dirty="0" smtClean="0"/>
              <a:t>, Anna. " When Is Cultural Appropriation Just Cultural Creation?" </a:t>
            </a:r>
            <a:r>
              <a:rPr lang="en-US" i="1" dirty="0" smtClean="0"/>
              <a:t>Sociology of Style</a:t>
            </a:r>
            <a:r>
              <a:rPr lang="en-US" dirty="0" smtClean="0"/>
              <a:t>. </a:t>
            </a:r>
          </a:p>
          <a:p>
            <a:r>
              <a:rPr lang="en-US" dirty="0" smtClean="0"/>
              <a:t>Duggan, Leeann. "Cultural Appropriation — Is It Ever Okay?" </a:t>
            </a:r>
            <a:r>
              <a:rPr lang="en-US" i="1" dirty="0" smtClean="0"/>
              <a:t>Refinery29</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33A14A-A30A-DA4E-95DE-43D0F63E3467}" type="slidenum">
              <a:rPr lang="en-US" smtClean="0"/>
              <a:t>13</a:t>
            </a:fld>
            <a:endParaRPr lang="en-US"/>
          </a:p>
        </p:txBody>
      </p:sp>
    </p:spTree>
    <p:extLst>
      <p:ext uri="{BB962C8B-B14F-4D97-AF65-F5344CB8AC3E}">
        <p14:creationId xmlns:p14="http://schemas.microsoft.com/office/powerpoint/2010/main" val="2568768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originally</a:t>
            </a:r>
            <a:r>
              <a:rPr lang="en-US" baseline="0" dirty="0" smtClean="0"/>
              <a:t> understood my paper to be advocating the benefits of cultural appropriation because it is so widely used in fashion</a:t>
            </a:r>
          </a:p>
          <a:p>
            <a:r>
              <a:rPr lang="en-US" baseline="0" dirty="0" smtClean="0"/>
              <a:t>-I was drawn to the mixing of different cultures because of the similar yet different elements</a:t>
            </a:r>
          </a:p>
          <a:p>
            <a:r>
              <a:rPr lang="en-US" baseline="0" dirty="0" smtClean="0"/>
              <a:t>-I knew that the popular side of the debate on cultural appropriation in fashion is that it is negative, however, I think this is false</a:t>
            </a:r>
          </a:p>
          <a:p>
            <a:r>
              <a:rPr lang="en-US" baseline="0" dirty="0" smtClean="0"/>
              <a:t>-At first, in studio, I wanted to show this by created an ethnically embroidered lederhosen based off of the embroidery from my Nepalese bag. -This would raise awareness of outside cultures and meld the two together, which is, in my opinion and paper, the positive side of the debate</a:t>
            </a:r>
          </a:p>
          <a:p>
            <a:r>
              <a:rPr lang="en-US" baseline="0" dirty="0" smtClean="0"/>
              <a:t>-In seminar, I knew that I wanted to prove cultural appropriation in fashion to be positive, but I also had to be careful not to overstep the boundaries and copy a culture in my studio garment. </a:t>
            </a:r>
            <a:endParaRPr lang="en-US" dirty="0"/>
          </a:p>
        </p:txBody>
      </p:sp>
      <p:sp>
        <p:nvSpPr>
          <p:cNvPr id="4" name="Slide Number Placeholder 3"/>
          <p:cNvSpPr>
            <a:spLocks noGrp="1"/>
          </p:cNvSpPr>
          <p:nvPr>
            <p:ph type="sldNum" sz="quarter" idx="10"/>
          </p:nvPr>
        </p:nvSpPr>
        <p:spPr/>
        <p:txBody>
          <a:bodyPr/>
          <a:lstStyle/>
          <a:p>
            <a:fld id="{DF33A14A-A30A-DA4E-95DE-43D0F63E3467}" type="slidenum">
              <a:rPr lang="en-US" smtClean="0"/>
              <a:t>2</a:t>
            </a:fld>
            <a:endParaRPr lang="en-US"/>
          </a:p>
        </p:txBody>
      </p:sp>
    </p:spTree>
    <p:extLst>
      <p:ext uri="{BB962C8B-B14F-4D97-AF65-F5344CB8AC3E}">
        <p14:creationId xmlns:p14="http://schemas.microsoft.com/office/powerpoint/2010/main" val="4011857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my research, my original understanding of the relationship between my projects changed</a:t>
            </a:r>
            <a:r>
              <a:rPr lang="en-US" baseline="0" dirty="0" smtClean="0"/>
              <a:t> because I learned from the research in each class and was able to refine my ideas for my studio garment based off of my research in both classes.</a:t>
            </a:r>
            <a:endParaRPr lang="en-US" dirty="0"/>
          </a:p>
        </p:txBody>
      </p:sp>
      <p:sp>
        <p:nvSpPr>
          <p:cNvPr id="4" name="Slide Number Placeholder 3"/>
          <p:cNvSpPr>
            <a:spLocks noGrp="1"/>
          </p:cNvSpPr>
          <p:nvPr>
            <p:ph type="sldNum" sz="quarter" idx="10"/>
          </p:nvPr>
        </p:nvSpPr>
        <p:spPr/>
        <p:txBody>
          <a:bodyPr/>
          <a:lstStyle/>
          <a:p>
            <a:fld id="{DF33A14A-A30A-DA4E-95DE-43D0F63E3467}" type="slidenum">
              <a:rPr lang="en-US" smtClean="0"/>
              <a:t>3</a:t>
            </a:fld>
            <a:endParaRPr lang="en-US"/>
          </a:p>
        </p:txBody>
      </p:sp>
    </p:spTree>
    <p:extLst>
      <p:ext uri="{BB962C8B-B14F-4D97-AF65-F5344CB8AC3E}">
        <p14:creationId xmlns:p14="http://schemas.microsoft.com/office/powerpoint/2010/main" val="359327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my studio research, I was able to find many examples of cultural appropriation</a:t>
            </a:r>
            <a:r>
              <a:rPr lang="en-US" baseline="0" dirty="0" smtClean="0"/>
              <a:t> in fashion, in museums, and in pop culture</a:t>
            </a:r>
          </a:p>
          <a:p>
            <a:r>
              <a:rPr lang="en-US" baseline="0" dirty="0" smtClean="0"/>
              <a:t>-the pop culture aspect stood out to me because it contrasted my paper topic that cultural appropriation is beneficial</a:t>
            </a:r>
          </a:p>
          <a:p>
            <a:r>
              <a:rPr lang="en-US" baseline="0" dirty="0" smtClean="0"/>
              <a:t>-it paints cultures in a bad light, which is not my objective</a:t>
            </a:r>
          </a:p>
          <a:p>
            <a:r>
              <a:rPr lang="en-US" baseline="0" dirty="0" smtClean="0"/>
              <a:t>-this research influenced my paper because I made it my goal to focus on runway fashion and designer brands that successfully appropriate from other cultures </a:t>
            </a:r>
          </a:p>
          <a:p>
            <a:r>
              <a:rPr lang="en-US" baseline="0" dirty="0" smtClean="0"/>
              <a:t>-I think that the controversies stem from the fact that the celebrities wearing these over the top garments are a part of a theatrical show </a:t>
            </a:r>
          </a:p>
          <a:p>
            <a:r>
              <a:rPr lang="en-US" baseline="0" dirty="0" smtClean="0"/>
              <a:t>-these do play a part in the debate on cultural appropriation, but I wanted to focus on high end designers because they often set the trends that everyone follows or gets inspired by</a:t>
            </a:r>
            <a:endParaRPr lang="en-US" dirty="0"/>
          </a:p>
        </p:txBody>
      </p:sp>
      <p:sp>
        <p:nvSpPr>
          <p:cNvPr id="4" name="Slide Number Placeholder 3"/>
          <p:cNvSpPr>
            <a:spLocks noGrp="1"/>
          </p:cNvSpPr>
          <p:nvPr>
            <p:ph type="sldNum" sz="quarter" idx="10"/>
          </p:nvPr>
        </p:nvSpPr>
        <p:spPr/>
        <p:txBody>
          <a:bodyPr/>
          <a:lstStyle/>
          <a:p>
            <a:fld id="{DF33A14A-A30A-DA4E-95DE-43D0F63E3467}" type="slidenum">
              <a:rPr lang="en-US" smtClean="0"/>
              <a:t>4</a:t>
            </a:fld>
            <a:endParaRPr lang="en-US"/>
          </a:p>
        </p:txBody>
      </p:sp>
    </p:spTree>
    <p:extLst>
      <p:ext uri="{BB962C8B-B14F-4D97-AF65-F5344CB8AC3E}">
        <p14:creationId xmlns:p14="http://schemas.microsoft.com/office/powerpoint/2010/main" val="1234592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33A14A-A30A-DA4E-95DE-43D0F63E3467}" type="slidenum">
              <a:rPr lang="en-US" smtClean="0"/>
              <a:t>5</a:t>
            </a:fld>
            <a:endParaRPr lang="en-US"/>
          </a:p>
        </p:txBody>
      </p:sp>
    </p:spTree>
    <p:extLst>
      <p:ext uri="{BB962C8B-B14F-4D97-AF65-F5344CB8AC3E}">
        <p14:creationId xmlns:p14="http://schemas.microsoft.com/office/powerpoint/2010/main" val="2498067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Ralph Lauren- African inspiration in textiles </a:t>
            </a:r>
          </a:p>
          <a:p>
            <a:r>
              <a:rPr lang="en-US" dirty="0" smtClean="0"/>
              <a:t>Peter</a:t>
            </a:r>
            <a:r>
              <a:rPr lang="en-US" baseline="0" dirty="0" smtClean="0"/>
              <a:t> Pilotto- inspiration from</a:t>
            </a:r>
            <a:r>
              <a:rPr lang="en-US" sz="1200" kern="1200" dirty="0" smtClean="0">
                <a:solidFill>
                  <a:schemeClr val="tx1"/>
                </a:solidFill>
                <a:effectLst/>
                <a:latin typeface="+mn-lt"/>
                <a:ea typeface="+mn-ea"/>
                <a:cs typeface="+mn-cs"/>
              </a:rPr>
              <a:t> centuries-old illuminated manuscripts in London’s Royal Library</a:t>
            </a:r>
            <a:r>
              <a:rPr lang="en-US" dirty="0" smtClean="0">
                <a:effectLst/>
              </a:rPr>
              <a:t> </a:t>
            </a:r>
          </a:p>
          <a:p>
            <a:endParaRPr lang="en-US" dirty="0" smtClean="0">
              <a:effectLst/>
            </a:endParaRPr>
          </a:p>
          <a:p>
            <a:r>
              <a:rPr lang="en-US" dirty="0" smtClean="0">
                <a:effectLst/>
              </a:rPr>
              <a:t>-These</a:t>
            </a:r>
            <a:r>
              <a:rPr lang="en-US" baseline="0" dirty="0" smtClean="0">
                <a:effectLst/>
              </a:rPr>
              <a:t> cultures acted as the inspiration and bring the cultures together. For Ralph Lauren, he brought Africa into America by clashing the two cultures and raising an awareness of Africa through textile.</a:t>
            </a:r>
          </a:p>
          <a:p>
            <a:endParaRPr lang="en-US" baseline="0" dirty="0" smtClean="0">
              <a:effectLst/>
            </a:endParaRPr>
          </a:p>
          <a:p>
            <a:r>
              <a:rPr lang="en-US" baseline="0" dirty="0" smtClean="0">
                <a:effectLst/>
              </a:rPr>
              <a:t>-Peter Pilotto did the same by educating about and raising awareness of the illuminated manuscript and stained glass motifs in England.</a:t>
            </a:r>
            <a:endParaRPr lang="en-US" dirty="0"/>
          </a:p>
        </p:txBody>
      </p:sp>
      <p:sp>
        <p:nvSpPr>
          <p:cNvPr id="4" name="Slide Number Placeholder 3"/>
          <p:cNvSpPr>
            <a:spLocks noGrp="1"/>
          </p:cNvSpPr>
          <p:nvPr>
            <p:ph type="sldNum" sz="quarter" idx="10"/>
          </p:nvPr>
        </p:nvSpPr>
        <p:spPr/>
        <p:txBody>
          <a:bodyPr/>
          <a:lstStyle/>
          <a:p>
            <a:fld id="{DF33A14A-A30A-DA4E-95DE-43D0F63E3467}" type="slidenum">
              <a:rPr lang="en-US" smtClean="0"/>
              <a:t>6</a:t>
            </a:fld>
            <a:endParaRPr lang="en-US"/>
          </a:p>
        </p:txBody>
      </p:sp>
    </p:spTree>
    <p:extLst>
      <p:ext uri="{BB962C8B-B14F-4D97-AF65-F5344CB8AC3E}">
        <p14:creationId xmlns:p14="http://schemas.microsoft.com/office/powerpoint/2010/main" val="2678283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studio</a:t>
            </a:r>
            <a:r>
              <a:rPr lang="en-US" baseline="0" dirty="0" smtClean="0"/>
              <a:t>, I researched further into cultures like Nepal because of my original inspiration of my bag made from Nepal.</a:t>
            </a:r>
          </a:p>
          <a:p>
            <a:r>
              <a:rPr lang="en-US" baseline="0" dirty="0" smtClean="0"/>
              <a:t>-I looked at Peru, India, Nepal, and Tibet for textile inspiration and took away from it the bright colors and the floral embroidery</a:t>
            </a:r>
          </a:p>
          <a:p>
            <a:r>
              <a:rPr lang="en-US" baseline="0" dirty="0" smtClean="0"/>
              <a:t>-Refined by my research from seminar, I decided to take these elements and utilize them in my garment </a:t>
            </a:r>
            <a:endParaRPr lang="en-US" dirty="0"/>
          </a:p>
        </p:txBody>
      </p:sp>
      <p:sp>
        <p:nvSpPr>
          <p:cNvPr id="4" name="Slide Number Placeholder 3"/>
          <p:cNvSpPr>
            <a:spLocks noGrp="1"/>
          </p:cNvSpPr>
          <p:nvPr>
            <p:ph type="sldNum" sz="quarter" idx="10"/>
          </p:nvPr>
        </p:nvSpPr>
        <p:spPr/>
        <p:txBody>
          <a:bodyPr/>
          <a:lstStyle/>
          <a:p>
            <a:fld id="{DF33A14A-A30A-DA4E-95DE-43D0F63E3467}" type="slidenum">
              <a:rPr lang="en-US" smtClean="0"/>
              <a:t>7</a:t>
            </a:fld>
            <a:endParaRPr lang="en-US"/>
          </a:p>
        </p:txBody>
      </p:sp>
    </p:spTree>
    <p:extLst>
      <p:ext uri="{BB962C8B-B14F-4D97-AF65-F5344CB8AC3E}">
        <p14:creationId xmlns:p14="http://schemas.microsoft.com/office/powerpoint/2010/main" val="3893093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result of my seminar research, I became aware that the designers with successful uses of cultural appropriation often took elements from the culture instead of mimicking ideas. </a:t>
            </a:r>
          </a:p>
          <a:p>
            <a:endParaRPr lang="en-US" baseline="0" dirty="0" smtClean="0"/>
          </a:p>
          <a:p>
            <a:r>
              <a:rPr lang="en-US" baseline="0" dirty="0" smtClean="0"/>
              <a:t>-Because of this, I took a similar approach and began to take certain aspects of the cultures I was appropriating for my garment.</a:t>
            </a:r>
          </a:p>
          <a:p>
            <a:r>
              <a:rPr lang="en-US" baseline="0" dirty="0" smtClean="0"/>
              <a:t>-From the Bavarian culture, I took the </a:t>
            </a:r>
            <a:r>
              <a:rPr lang="en-US" baseline="0" dirty="0" err="1" smtClean="0"/>
              <a:t>criss-cross</a:t>
            </a:r>
            <a:r>
              <a:rPr lang="en-US" baseline="0" dirty="0" smtClean="0"/>
              <a:t> strap idea and the curved bib of the lederhosen.</a:t>
            </a:r>
            <a:endParaRPr lang="en-US" dirty="0"/>
          </a:p>
        </p:txBody>
      </p:sp>
      <p:sp>
        <p:nvSpPr>
          <p:cNvPr id="4" name="Slide Number Placeholder 3"/>
          <p:cNvSpPr>
            <a:spLocks noGrp="1"/>
          </p:cNvSpPr>
          <p:nvPr>
            <p:ph type="sldNum" sz="quarter" idx="10"/>
          </p:nvPr>
        </p:nvSpPr>
        <p:spPr/>
        <p:txBody>
          <a:bodyPr/>
          <a:lstStyle/>
          <a:p>
            <a:fld id="{DF33A14A-A30A-DA4E-95DE-43D0F63E3467}" type="slidenum">
              <a:rPr lang="en-US" smtClean="0"/>
              <a:t>8</a:t>
            </a:fld>
            <a:endParaRPr lang="en-US"/>
          </a:p>
        </p:txBody>
      </p:sp>
    </p:spTree>
    <p:extLst>
      <p:ext uri="{BB962C8B-B14F-4D97-AF65-F5344CB8AC3E}">
        <p14:creationId xmlns:p14="http://schemas.microsoft.com/office/powerpoint/2010/main" val="3181565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-From my research, I decided that cultural appropriation that works in a positive way often takes subtle elements of the inspiration from outside sources and cultures and combines them in an effective manner. </a:t>
            </a:r>
          </a:p>
          <a:p>
            <a:r>
              <a:rPr lang="en-US" baseline="0" dirty="0" smtClean="0"/>
              <a:t>-Through the swatch booklet project, we created four looks and I think my ideas transitioned from the sketches because they start out in a very obvious way that it is taking from another culture. Copying the lederhosen silhouette in an obvious way was not as effective to my research paper, so the final looks begin to take subtle elements from the silhouettes as my prints similarly took elements of embroidery instead of an all-over print that mimics those of a culture specifically. </a:t>
            </a:r>
            <a:endParaRPr lang="en-US" baseline="0" dirty="0" smtClean="0"/>
          </a:p>
        </p:txBody>
      </p:sp>
      <p:sp>
        <p:nvSpPr>
          <p:cNvPr id="4" name="Slide Number Placeholder 3"/>
          <p:cNvSpPr>
            <a:spLocks noGrp="1"/>
          </p:cNvSpPr>
          <p:nvPr>
            <p:ph type="sldNum" sz="quarter" idx="10"/>
          </p:nvPr>
        </p:nvSpPr>
        <p:spPr/>
        <p:txBody>
          <a:bodyPr/>
          <a:lstStyle/>
          <a:p>
            <a:fld id="{DF33A14A-A30A-DA4E-95DE-43D0F63E3467}" type="slidenum">
              <a:rPr lang="en-US" smtClean="0"/>
              <a:t>9</a:t>
            </a:fld>
            <a:endParaRPr lang="en-US"/>
          </a:p>
        </p:txBody>
      </p:sp>
    </p:spTree>
    <p:extLst>
      <p:ext uri="{BB962C8B-B14F-4D97-AF65-F5344CB8AC3E}">
        <p14:creationId xmlns:p14="http://schemas.microsoft.com/office/powerpoint/2010/main" val="3025167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5/8/15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5/8/15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5/8/15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t>5/8/15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t>5/8/15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5/8/15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5/8/15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5/8/15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5/8/15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t>5/8/15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5/8/15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t>5/8/15</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t>5/8/15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t>5/8/15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5/8/15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0FAA508-F0CD-46EA-95FB-26B559A0B5D9}" type="datetimeFigureOut">
              <a:rPr lang="en-US" smtClean="0"/>
              <a:t>5/8/15</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4A822907-8A9D-4F6B-98F6-913902AD56B5}"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17.jpg"/><Relationship Id="rId6" Type="http://schemas.openxmlformats.org/officeDocument/2006/relationships/image" Target="../media/image18.gif"/><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Cultural Appropriation</a:t>
            </a:r>
            <a:br>
              <a:rPr lang="en-US" dirty="0" smtClean="0"/>
            </a:br>
            <a:r>
              <a:rPr lang="en-US" dirty="0" smtClean="0"/>
              <a:t>Integrated Seminar and Studio</a:t>
            </a:r>
            <a:endParaRPr lang="en-US" dirty="0"/>
          </a:p>
        </p:txBody>
      </p:sp>
      <p:sp>
        <p:nvSpPr>
          <p:cNvPr id="3" name="Subtitle 2"/>
          <p:cNvSpPr>
            <a:spLocks noGrp="1"/>
          </p:cNvSpPr>
          <p:nvPr>
            <p:ph type="subTitle" idx="1"/>
          </p:nvPr>
        </p:nvSpPr>
        <p:spPr/>
        <p:txBody>
          <a:bodyPr/>
          <a:lstStyle/>
          <a:p>
            <a:r>
              <a:rPr lang="en-US" dirty="0" smtClean="0"/>
              <a:t>Sydney Loew</a:t>
            </a:r>
            <a:endParaRPr lang="en-US" dirty="0"/>
          </a:p>
        </p:txBody>
      </p:sp>
      <p:pic>
        <p:nvPicPr>
          <p:cNvPr id="4" name="Picture 3" descr="IMG_7062-28pv0jj-e1431095570146.jpg"/>
          <p:cNvPicPr>
            <a:picLocks noChangeAspect="1"/>
          </p:cNvPicPr>
          <p:nvPr/>
        </p:nvPicPr>
        <p:blipFill>
          <a:blip r:embed="rId3" cstate="print">
            <a:alphaModFix amt="96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67259" y="4512299"/>
            <a:ext cx="9680843" cy="2363095"/>
          </a:xfrm>
          <a:prstGeom prst="rect">
            <a:avLst/>
          </a:prstGeom>
        </p:spPr>
      </p:pic>
    </p:spTree>
    <p:extLst>
      <p:ext uri="{BB962C8B-B14F-4D97-AF65-F5344CB8AC3E}">
        <p14:creationId xmlns:p14="http://schemas.microsoft.com/office/powerpoint/2010/main" val="35223141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5-05-05 at 2.44.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6957"/>
            <a:ext cx="1675520" cy="4636903"/>
          </a:xfrm>
          <a:prstGeom prst="rect">
            <a:avLst/>
          </a:prstGeom>
        </p:spPr>
      </p:pic>
      <p:sp>
        <p:nvSpPr>
          <p:cNvPr id="2" name="Title 1"/>
          <p:cNvSpPr>
            <a:spLocks noGrp="1"/>
          </p:cNvSpPr>
          <p:nvPr>
            <p:ph type="title"/>
          </p:nvPr>
        </p:nvSpPr>
        <p:spPr>
          <a:xfrm>
            <a:off x="0" y="532424"/>
            <a:ext cx="8913813" cy="914400"/>
          </a:xfrm>
        </p:spPr>
        <p:txBody>
          <a:bodyPr/>
          <a:lstStyle/>
          <a:p>
            <a:r>
              <a:rPr lang="en-US" dirty="0" smtClean="0"/>
              <a:t>Transition </a:t>
            </a:r>
            <a:endParaRPr lang="en-US" dirty="0"/>
          </a:p>
        </p:txBody>
      </p:sp>
      <p:pic>
        <p:nvPicPr>
          <p:cNvPr id="10" name="Picture 9" descr="Screen Shot 2015-05-05 at 2.44.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8136" y="1944569"/>
            <a:ext cx="1623159" cy="4493746"/>
          </a:xfrm>
          <a:prstGeom prst="rect">
            <a:avLst/>
          </a:prstGeom>
        </p:spPr>
      </p:pic>
      <p:pic>
        <p:nvPicPr>
          <p:cNvPr id="11" name="Picture 10" descr="IMG_670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9208" y="3437712"/>
            <a:ext cx="2170289" cy="2266599"/>
          </a:xfrm>
          <a:prstGeom prst="rect">
            <a:avLst/>
          </a:prstGeom>
        </p:spPr>
      </p:pic>
      <p:pic>
        <p:nvPicPr>
          <p:cNvPr id="12" name="Picture 11" descr="IMG_6701.jpg"/>
          <p:cNvPicPr>
            <a:picLocks noChangeAspect="1"/>
          </p:cNvPicPr>
          <p:nvPr/>
        </p:nvPicPr>
        <p:blipFill rotWithShape="1">
          <a:blip r:embed="rId6" cstate="print">
            <a:extLst>
              <a:ext uri="{28A0092B-C50C-407E-A947-70E740481C1C}">
                <a14:useLocalDpi xmlns:a14="http://schemas.microsoft.com/office/drawing/2010/main" val="0"/>
              </a:ext>
            </a:extLst>
          </a:blip>
          <a:srcRect t="7467"/>
          <a:stretch/>
        </p:blipFill>
        <p:spPr>
          <a:xfrm>
            <a:off x="4639421" y="2470098"/>
            <a:ext cx="1791136" cy="1420863"/>
          </a:xfrm>
          <a:prstGeom prst="rect">
            <a:avLst/>
          </a:prstGeom>
        </p:spPr>
      </p:pic>
      <p:pic>
        <p:nvPicPr>
          <p:cNvPr id="13" name="Picture 12" descr="IMG_6703.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6882" y="3890961"/>
            <a:ext cx="1696279" cy="2095936"/>
          </a:xfrm>
          <a:prstGeom prst="rect">
            <a:avLst/>
          </a:prstGeom>
        </p:spPr>
      </p:pic>
      <p:sp>
        <p:nvSpPr>
          <p:cNvPr id="3" name="Right Arrow 2"/>
          <p:cNvSpPr/>
          <p:nvPr/>
        </p:nvSpPr>
        <p:spPr>
          <a:xfrm>
            <a:off x="4981295" y="6102314"/>
            <a:ext cx="1132797" cy="390786"/>
          </a:xfrm>
          <a:prstGeom prst="rightArrow">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IMG_6935.jpg"/>
          <p:cNvPicPr>
            <a:picLocks noChangeAspect="1"/>
          </p:cNvPicPr>
          <p:nvPr/>
        </p:nvPicPr>
        <p:blipFill rotWithShape="1">
          <a:blip r:embed="rId8" cstate="print">
            <a:extLst>
              <a:ext uri="{28A0092B-C50C-407E-A947-70E740481C1C}">
                <a14:useLocalDpi xmlns:a14="http://schemas.microsoft.com/office/drawing/2010/main" val="0"/>
              </a:ext>
            </a:extLst>
          </a:blip>
          <a:srcRect t="5965" b="16541"/>
          <a:stretch/>
        </p:blipFill>
        <p:spPr>
          <a:xfrm rot="16200000">
            <a:off x="5576403" y="3100905"/>
            <a:ext cx="4221357" cy="2453462"/>
          </a:xfrm>
          <a:prstGeom prst="rect">
            <a:avLst/>
          </a:prstGeom>
        </p:spPr>
      </p:pic>
      <p:sp>
        <p:nvSpPr>
          <p:cNvPr id="16" name="Right Arrow 15"/>
          <p:cNvSpPr/>
          <p:nvPr/>
        </p:nvSpPr>
        <p:spPr>
          <a:xfrm>
            <a:off x="1942204" y="5998342"/>
            <a:ext cx="1132797" cy="390786"/>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1965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pic>
        <p:nvPicPr>
          <p:cNvPr id="6" name="Picture 5" descr="IMG_7062-28pv0jj-e1431095570146.jpg"/>
          <p:cNvPicPr>
            <a:picLocks noChangeAspect="1"/>
          </p:cNvPicPr>
          <p:nvPr/>
        </p:nvPicPr>
        <p:blipFill>
          <a:blip r:embed="rId3" cstate="print">
            <a:alphaModFix amt="76000"/>
            <a:extLst>
              <a:ext uri="{28A0092B-C50C-407E-A947-70E740481C1C}">
                <a14:useLocalDpi xmlns:a14="http://schemas.microsoft.com/office/drawing/2010/main" val="0"/>
              </a:ext>
            </a:extLst>
          </a:blip>
          <a:stretch>
            <a:fillRect/>
          </a:stretch>
        </p:blipFill>
        <p:spPr>
          <a:xfrm rot="5400000">
            <a:off x="-2600680" y="2600678"/>
            <a:ext cx="6875395" cy="1674039"/>
          </a:xfrm>
          <a:prstGeom prst="rect">
            <a:avLst/>
          </a:prstGeom>
        </p:spPr>
      </p:pic>
      <p:sp>
        <p:nvSpPr>
          <p:cNvPr id="4" name="Title 3"/>
          <p:cNvSpPr>
            <a:spLocks noGrp="1"/>
          </p:cNvSpPr>
          <p:nvPr>
            <p:ph type="title"/>
          </p:nvPr>
        </p:nvSpPr>
        <p:spPr/>
        <p:txBody>
          <a:bodyPr/>
          <a:lstStyle/>
          <a:p>
            <a:r>
              <a:rPr lang="en-US" dirty="0" smtClean="0"/>
              <a:t>Outcome and Connections</a:t>
            </a:r>
            <a:endParaRPr lang="en-US" dirty="0"/>
          </a:p>
        </p:txBody>
      </p:sp>
    </p:spTree>
    <p:extLst>
      <p:ext uri="{BB962C8B-B14F-4D97-AF65-F5344CB8AC3E}">
        <p14:creationId xmlns:p14="http://schemas.microsoft.com/office/powerpoint/2010/main" val="5342779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5304"/>
            <a:ext cx="8913813" cy="914400"/>
          </a:xfrm>
        </p:spPr>
        <p:txBody>
          <a:bodyPr/>
          <a:lstStyle/>
          <a:p>
            <a:r>
              <a:rPr lang="en-US" dirty="0" smtClean="0"/>
              <a:t>Resulting Connection</a:t>
            </a:r>
            <a:endParaRPr lang="en-US" dirty="0"/>
          </a:p>
        </p:txBody>
      </p:sp>
      <p:pic>
        <p:nvPicPr>
          <p:cNvPr id="7" name="Picture 6" descr="IMG_683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7818" y="2317577"/>
            <a:ext cx="3069981" cy="2451503"/>
          </a:xfrm>
          <a:prstGeom prst="rect">
            <a:avLst/>
          </a:prstGeom>
        </p:spPr>
      </p:pic>
      <p:pic>
        <p:nvPicPr>
          <p:cNvPr id="15" name="Picture 14" descr="IMG_7060.jpg"/>
          <p:cNvPicPr>
            <a:picLocks noChangeAspect="1"/>
          </p:cNvPicPr>
          <p:nvPr/>
        </p:nvPicPr>
        <p:blipFill rotWithShape="1">
          <a:blip r:embed="rId4" cstate="print">
            <a:extLst>
              <a:ext uri="{28A0092B-C50C-407E-A947-70E740481C1C}">
                <a14:useLocalDpi xmlns:a14="http://schemas.microsoft.com/office/drawing/2010/main" val="0"/>
              </a:ext>
            </a:extLst>
          </a:blip>
          <a:srcRect b="9152"/>
          <a:stretch/>
        </p:blipFill>
        <p:spPr>
          <a:xfrm>
            <a:off x="293560" y="2099739"/>
            <a:ext cx="2469011" cy="2990750"/>
          </a:xfrm>
          <a:prstGeom prst="rect">
            <a:avLst/>
          </a:prstGeom>
        </p:spPr>
      </p:pic>
      <p:pic>
        <p:nvPicPr>
          <p:cNvPr id="4" name="Picture 3" descr="FrontStraps.JPG"/>
          <p:cNvPicPr>
            <a:picLocks noChangeAspect="1"/>
          </p:cNvPicPr>
          <p:nvPr/>
        </p:nvPicPr>
        <p:blipFill rotWithShape="1">
          <a:blip r:embed="rId5" cstate="print">
            <a:extLst>
              <a:ext uri="{28A0092B-C50C-407E-A947-70E740481C1C}">
                <a14:useLocalDpi xmlns:a14="http://schemas.microsoft.com/office/drawing/2010/main" val="0"/>
              </a:ext>
            </a:extLst>
          </a:blip>
          <a:srcRect t="10617"/>
          <a:stretch/>
        </p:blipFill>
        <p:spPr>
          <a:xfrm>
            <a:off x="6173625" y="2099739"/>
            <a:ext cx="2509481" cy="2990750"/>
          </a:xfrm>
          <a:prstGeom prst="rect">
            <a:avLst/>
          </a:prstGeom>
        </p:spPr>
      </p:pic>
      <p:sp>
        <p:nvSpPr>
          <p:cNvPr id="5" name="TextBox 4"/>
          <p:cNvSpPr txBox="1"/>
          <p:nvPr/>
        </p:nvSpPr>
        <p:spPr>
          <a:xfrm>
            <a:off x="346525" y="5294776"/>
            <a:ext cx="2635006" cy="369332"/>
          </a:xfrm>
          <a:prstGeom prst="rect">
            <a:avLst/>
          </a:prstGeom>
          <a:noFill/>
        </p:spPr>
        <p:txBody>
          <a:bodyPr wrap="none" rtlCol="0">
            <a:spAutoFit/>
          </a:bodyPr>
          <a:lstStyle/>
          <a:p>
            <a:r>
              <a:rPr lang="en-US" sz="1600" dirty="0" smtClean="0"/>
              <a:t>Painted</a:t>
            </a:r>
            <a:r>
              <a:rPr lang="en-US" dirty="0" smtClean="0"/>
              <a:t> “embroidery”</a:t>
            </a:r>
            <a:endParaRPr lang="en-US" dirty="0"/>
          </a:p>
        </p:txBody>
      </p:sp>
      <p:sp>
        <p:nvSpPr>
          <p:cNvPr id="10" name="TextBox 9"/>
          <p:cNvSpPr txBox="1"/>
          <p:nvPr/>
        </p:nvSpPr>
        <p:spPr>
          <a:xfrm>
            <a:off x="3603634" y="4905823"/>
            <a:ext cx="1728358" cy="338554"/>
          </a:xfrm>
          <a:prstGeom prst="rect">
            <a:avLst/>
          </a:prstGeom>
          <a:noFill/>
        </p:spPr>
        <p:txBody>
          <a:bodyPr wrap="none" rtlCol="0">
            <a:spAutoFit/>
          </a:bodyPr>
          <a:lstStyle/>
          <a:p>
            <a:r>
              <a:rPr lang="en-US" sz="1600" dirty="0" smtClean="0"/>
              <a:t>Crisscross straps</a:t>
            </a:r>
            <a:endParaRPr lang="en-US" dirty="0"/>
          </a:p>
        </p:txBody>
      </p:sp>
      <p:sp>
        <p:nvSpPr>
          <p:cNvPr id="11" name="TextBox 10"/>
          <p:cNvSpPr txBox="1"/>
          <p:nvPr/>
        </p:nvSpPr>
        <p:spPr>
          <a:xfrm>
            <a:off x="6591652" y="5227500"/>
            <a:ext cx="1463061" cy="338554"/>
          </a:xfrm>
          <a:prstGeom prst="rect">
            <a:avLst/>
          </a:prstGeom>
          <a:noFill/>
        </p:spPr>
        <p:txBody>
          <a:bodyPr wrap="none" rtlCol="0">
            <a:spAutoFit/>
          </a:bodyPr>
          <a:lstStyle/>
          <a:p>
            <a:r>
              <a:rPr lang="en-US" sz="1600" dirty="0" smtClean="0"/>
              <a:t>Curved yoke</a:t>
            </a:r>
            <a:endParaRPr lang="en-US" dirty="0"/>
          </a:p>
        </p:txBody>
      </p:sp>
    </p:spTree>
    <p:extLst>
      <p:ext uri="{BB962C8B-B14F-4D97-AF65-F5344CB8AC3E}">
        <p14:creationId xmlns:p14="http://schemas.microsoft.com/office/powerpoint/2010/main" val="41707970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Resulting Connection</a:t>
            </a:r>
            <a:endParaRPr lang="en-US" dirty="0"/>
          </a:p>
        </p:txBody>
      </p:sp>
      <p:sp>
        <p:nvSpPr>
          <p:cNvPr id="5" name="Content Placeholder 4"/>
          <p:cNvSpPr>
            <a:spLocks noGrp="1"/>
          </p:cNvSpPr>
          <p:nvPr>
            <p:ph idx="1"/>
          </p:nvPr>
        </p:nvSpPr>
        <p:spPr/>
        <p:txBody>
          <a:bodyPr>
            <a:normAutofit lnSpcReduction="10000"/>
          </a:bodyPr>
          <a:lstStyle/>
          <a:p>
            <a:pPr marL="0" indent="0">
              <a:buNone/>
            </a:pPr>
            <a:r>
              <a:rPr lang="en-US" b="1" dirty="0" smtClean="0"/>
              <a:t>“</a:t>
            </a:r>
            <a:r>
              <a:rPr lang="en-US" b="1" dirty="0"/>
              <a:t>To me it seems incredibly clear that all fashion is just a rebirth of older styles, patterns, and shapes. It is a revamping of other people’s ideas and indeed cultures. If we were all to stick only to our own cultures we would all just be dressed as cultural stereotypes.</a:t>
            </a:r>
            <a:r>
              <a:rPr lang="en-US" b="1" dirty="0" smtClean="0"/>
              <a:t>”</a:t>
            </a:r>
            <a:endParaRPr lang="en-US" b="1" dirty="0"/>
          </a:p>
          <a:p>
            <a:pPr marL="0" indent="0">
              <a:buNone/>
            </a:pPr>
            <a:r>
              <a:rPr lang="en-US" sz="1300" dirty="0"/>
              <a:t> </a:t>
            </a:r>
            <a:r>
              <a:rPr lang="en-US" sz="1300" dirty="0" smtClean="0"/>
              <a:t>--Yost</a:t>
            </a:r>
            <a:r>
              <a:rPr lang="en-US" sz="1300" dirty="0"/>
              <a:t>, Clementine. "Is Cultural Appropriation in Fashion Offensive? Part - II Kat Clinch Doesn't Think so." </a:t>
            </a:r>
            <a:r>
              <a:rPr lang="en-US" sz="1300" i="1" dirty="0"/>
              <a:t>University Wire,</a:t>
            </a:r>
            <a:r>
              <a:rPr lang="en-US" sz="1300" dirty="0"/>
              <a:t> Nov 02, 2013. </a:t>
            </a:r>
          </a:p>
          <a:p>
            <a:endParaRPr lang="en-US" dirty="0"/>
          </a:p>
          <a:p>
            <a:endParaRPr lang="en-US" dirty="0" smtClean="0"/>
          </a:p>
          <a:p>
            <a:endParaRPr lang="en-US" dirty="0"/>
          </a:p>
          <a:p>
            <a:endParaRPr lang="en-US" dirty="0"/>
          </a:p>
        </p:txBody>
      </p:sp>
      <p:pic>
        <p:nvPicPr>
          <p:cNvPr id="7" name="Picture 6" descr="fullfrontview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083" y="2590799"/>
            <a:ext cx="4408165" cy="3306123"/>
          </a:xfrm>
          <a:prstGeom prst="rect">
            <a:avLst/>
          </a:prstGeom>
        </p:spPr>
      </p:pic>
    </p:spTree>
    <p:extLst>
      <p:ext uri="{BB962C8B-B14F-4D97-AF65-F5344CB8AC3E}">
        <p14:creationId xmlns:p14="http://schemas.microsoft.com/office/powerpoint/2010/main" val="14588053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Original Understanding</a:t>
            </a:r>
            <a:endParaRPr lang="en-US" dirty="0"/>
          </a:p>
        </p:txBody>
      </p:sp>
      <p:pic>
        <p:nvPicPr>
          <p:cNvPr id="4" name="Picture 3" descr="Screen Shot 2015-03-19 at 8.04.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997" y="2374191"/>
            <a:ext cx="2806254" cy="3716728"/>
          </a:xfrm>
          <a:prstGeom prst="rect">
            <a:avLst/>
          </a:prstGeom>
        </p:spPr>
      </p:pic>
      <p:pic>
        <p:nvPicPr>
          <p:cNvPr id="6" name="Picture 5" descr="bavarianlederhos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9947" y="2374191"/>
            <a:ext cx="3179277" cy="3758011"/>
          </a:xfrm>
          <a:prstGeom prst="rect">
            <a:avLst/>
          </a:prstGeom>
        </p:spPr>
      </p:pic>
      <p:sp>
        <p:nvSpPr>
          <p:cNvPr id="7" name="TextBox 6"/>
          <p:cNvSpPr txBox="1"/>
          <p:nvPr/>
        </p:nvSpPr>
        <p:spPr>
          <a:xfrm>
            <a:off x="846997" y="6152247"/>
            <a:ext cx="2742777" cy="523220"/>
          </a:xfrm>
          <a:prstGeom prst="rect">
            <a:avLst/>
          </a:prstGeom>
          <a:noFill/>
        </p:spPr>
        <p:txBody>
          <a:bodyPr wrap="square" rtlCol="0">
            <a:spAutoFit/>
          </a:bodyPr>
          <a:lstStyle/>
          <a:p>
            <a:pPr algn="ctr"/>
            <a:r>
              <a:rPr lang="en-US" sz="1400" dirty="0" smtClean="0"/>
              <a:t>Textile from personal bag (Made in Nepal)</a:t>
            </a:r>
            <a:endParaRPr lang="en-US" sz="1400" dirty="0"/>
          </a:p>
        </p:txBody>
      </p:sp>
      <p:sp>
        <p:nvSpPr>
          <p:cNvPr id="8" name="TextBox 7"/>
          <p:cNvSpPr txBox="1"/>
          <p:nvPr/>
        </p:nvSpPr>
        <p:spPr>
          <a:xfrm>
            <a:off x="4687441" y="6152247"/>
            <a:ext cx="2742777" cy="523220"/>
          </a:xfrm>
          <a:prstGeom prst="rect">
            <a:avLst/>
          </a:prstGeom>
          <a:noFill/>
        </p:spPr>
        <p:txBody>
          <a:bodyPr wrap="square" rtlCol="0">
            <a:spAutoFit/>
          </a:bodyPr>
          <a:lstStyle/>
          <a:p>
            <a:pPr algn="ctr"/>
            <a:r>
              <a:rPr lang="en-US" sz="1400" dirty="0" smtClean="0"/>
              <a:t>Bavarian German Lederhosen </a:t>
            </a:r>
            <a:r>
              <a:rPr lang="en-US" sz="1400" dirty="0" err="1"/>
              <a:t>A</a:t>
            </a:r>
            <a:r>
              <a:rPr lang="en-US" sz="1400" dirty="0" err="1" smtClean="0"/>
              <a:t>mazon.com</a:t>
            </a:r>
            <a:endParaRPr lang="en-US" sz="1400" dirty="0"/>
          </a:p>
        </p:txBody>
      </p:sp>
    </p:spTree>
    <p:extLst>
      <p:ext uri="{BB962C8B-B14F-4D97-AF65-F5344CB8AC3E}">
        <p14:creationId xmlns:p14="http://schemas.microsoft.com/office/powerpoint/2010/main" val="1949731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pic>
        <p:nvPicPr>
          <p:cNvPr id="7" name="Picture 6" descr="IMG_7062-28pv0jj-e1431095570146.jpg"/>
          <p:cNvPicPr>
            <a:picLocks noChangeAspect="1"/>
          </p:cNvPicPr>
          <p:nvPr/>
        </p:nvPicPr>
        <p:blipFill>
          <a:blip r:embed="rId3" cstate="print">
            <a:alphaModFix amt="76000"/>
            <a:extLst>
              <a:ext uri="{28A0092B-C50C-407E-A947-70E740481C1C}">
                <a14:useLocalDpi xmlns:a14="http://schemas.microsoft.com/office/drawing/2010/main" val="0"/>
              </a:ext>
            </a:extLst>
          </a:blip>
          <a:stretch>
            <a:fillRect/>
          </a:stretch>
        </p:blipFill>
        <p:spPr>
          <a:xfrm rot="5400000">
            <a:off x="-2600680" y="2600678"/>
            <a:ext cx="6875395" cy="1674039"/>
          </a:xfrm>
          <a:prstGeom prst="rect">
            <a:avLst/>
          </a:prstGeom>
        </p:spPr>
      </p:pic>
      <p:sp>
        <p:nvSpPr>
          <p:cNvPr id="4" name="Title 3"/>
          <p:cNvSpPr>
            <a:spLocks noGrp="1"/>
          </p:cNvSpPr>
          <p:nvPr>
            <p:ph type="title"/>
          </p:nvPr>
        </p:nvSpPr>
        <p:spPr/>
        <p:txBody>
          <a:bodyPr/>
          <a:lstStyle/>
          <a:p>
            <a:r>
              <a:rPr lang="en-US" dirty="0" smtClean="0"/>
              <a:t>Research </a:t>
            </a:r>
            <a:endParaRPr lang="en-US" dirty="0"/>
          </a:p>
        </p:txBody>
      </p:sp>
    </p:spTree>
    <p:extLst>
      <p:ext uri="{BB962C8B-B14F-4D97-AF65-F5344CB8AC3E}">
        <p14:creationId xmlns:p14="http://schemas.microsoft.com/office/powerpoint/2010/main" val="30163163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 y="453301"/>
            <a:ext cx="8913813" cy="914400"/>
          </a:xfrm>
        </p:spPr>
        <p:txBody>
          <a:bodyPr>
            <a:normAutofit fontScale="90000"/>
          </a:bodyPr>
          <a:lstStyle/>
          <a:p>
            <a:r>
              <a:rPr lang="en-US" dirty="0" smtClean="0"/>
              <a:t>Studio Research: Cultural </a:t>
            </a:r>
            <a:r>
              <a:rPr lang="en-US" dirty="0" smtClean="0"/>
              <a:t>Appropriation Controversy</a:t>
            </a:r>
            <a:endParaRPr lang="en-US" dirty="0"/>
          </a:p>
        </p:txBody>
      </p:sp>
      <p:pic>
        <p:nvPicPr>
          <p:cNvPr id="4" name="Picture 3" descr="miley tweking getty images andrew h. walk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34" y="2305263"/>
            <a:ext cx="3954797" cy="2930787"/>
          </a:xfrm>
          <a:prstGeom prst="rect">
            <a:avLst/>
          </a:prstGeom>
        </p:spPr>
      </p:pic>
      <p:sp>
        <p:nvSpPr>
          <p:cNvPr id="5" name="TextBox 4"/>
          <p:cNvSpPr txBox="1"/>
          <p:nvPr/>
        </p:nvSpPr>
        <p:spPr>
          <a:xfrm>
            <a:off x="1570435" y="5453026"/>
            <a:ext cx="2624625" cy="553998"/>
          </a:xfrm>
          <a:prstGeom prst="rect">
            <a:avLst/>
          </a:prstGeom>
          <a:noFill/>
        </p:spPr>
        <p:txBody>
          <a:bodyPr wrap="square" rtlCol="0">
            <a:spAutoFit/>
          </a:bodyPr>
          <a:lstStyle/>
          <a:p>
            <a:pPr algn="ctr"/>
            <a:r>
              <a:rPr lang="en-US" sz="1000" dirty="0" err="1" smtClean="0"/>
              <a:t>Miley</a:t>
            </a:r>
            <a:r>
              <a:rPr lang="en-US" sz="1000" dirty="0" smtClean="0"/>
              <a:t> </a:t>
            </a:r>
            <a:r>
              <a:rPr lang="en-US" sz="1000" dirty="0" err="1" smtClean="0"/>
              <a:t>Twerking</a:t>
            </a:r>
            <a:r>
              <a:rPr lang="en-US" sz="1000" dirty="0" smtClean="0"/>
              <a:t> at the 2013 MTV Video Music Awards</a:t>
            </a:r>
          </a:p>
          <a:p>
            <a:pPr algn="ctr"/>
            <a:r>
              <a:rPr lang="en-US" sz="1000" dirty="0" smtClean="0"/>
              <a:t>(Andrew H. Walker Getty Images) </a:t>
            </a:r>
            <a:endParaRPr lang="en-US" sz="1000" dirty="0"/>
          </a:p>
        </p:txBody>
      </p:sp>
      <p:pic>
        <p:nvPicPr>
          <p:cNvPr id="6" name="Picture 5" descr="karlie kloss getty 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8445" y="1855022"/>
            <a:ext cx="2666694" cy="4051504"/>
          </a:xfrm>
          <a:prstGeom prst="rect">
            <a:avLst/>
          </a:prstGeom>
        </p:spPr>
      </p:pic>
      <p:sp>
        <p:nvSpPr>
          <p:cNvPr id="7" name="TextBox 6"/>
          <p:cNvSpPr txBox="1"/>
          <p:nvPr/>
        </p:nvSpPr>
        <p:spPr>
          <a:xfrm>
            <a:off x="5272237" y="6007024"/>
            <a:ext cx="3082895" cy="400110"/>
          </a:xfrm>
          <a:prstGeom prst="rect">
            <a:avLst/>
          </a:prstGeom>
          <a:noFill/>
        </p:spPr>
        <p:txBody>
          <a:bodyPr wrap="none" rtlCol="0">
            <a:spAutoFit/>
          </a:bodyPr>
          <a:lstStyle/>
          <a:p>
            <a:pPr algn="ctr"/>
            <a:r>
              <a:rPr lang="en-US" sz="1000" dirty="0" err="1" smtClean="0"/>
              <a:t>Karlie</a:t>
            </a:r>
            <a:r>
              <a:rPr lang="en-US" sz="1000" dirty="0" smtClean="0"/>
              <a:t> </a:t>
            </a:r>
            <a:r>
              <a:rPr lang="en-US" sz="1000" dirty="0" err="1" smtClean="0"/>
              <a:t>Kloss</a:t>
            </a:r>
            <a:r>
              <a:rPr lang="en-US" sz="1000" dirty="0" smtClean="0"/>
              <a:t> 2012 Victoria’s Secret Fashion Show</a:t>
            </a:r>
          </a:p>
          <a:p>
            <a:pPr algn="ctr"/>
            <a:r>
              <a:rPr lang="en-US" sz="1000" dirty="0" smtClean="0"/>
              <a:t>(Getty Images)</a:t>
            </a:r>
            <a:endParaRPr lang="en-US" sz="1000" dirty="0"/>
          </a:p>
        </p:txBody>
      </p:sp>
    </p:spTree>
    <p:extLst>
      <p:ext uri="{BB962C8B-B14F-4D97-AF65-F5344CB8AC3E}">
        <p14:creationId xmlns:p14="http://schemas.microsoft.com/office/powerpoint/2010/main" val="11001419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Seminar Research: Successful Cultural Appropriation on the Runway</a:t>
            </a:r>
            <a:endParaRPr lang="en-US" dirty="0"/>
          </a:p>
        </p:txBody>
      </p:sp>
      <p:pic>
        <p:nvPicPr>
          <p:cNvPr id="4" name="Picture 3" descr="mara hoffman spring summer 15 style.com kim weston arnol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022369"/>
            <a:ext cx="2015048" cy="3021097"/>
          </a:xfrm>
          <a:prstGeom prst="rect">
            <a:avLst/>
          </a:prstGeom>
        </p:spPr>
      </p:pic>
      <p:sp>
        <p:nvSpPr>
          <p:cNvPr id="5" name="TextBox 4"/>
          <p:cNvSpPr txBox="1"/>
          <p:nvPr/>
        </p:nvSpPr>
        <p:spPr>
          <a:xfrm>
            <a:off x="400118" y="6073170"/>
            <a:ext cx="3896801" cy="523220"/>
          </a:xfrm>
          <a:prstGeom prst="rect">
            <a:avLst/>
          </a:prstGeom>
          <a:noFill/>
        </p:spPr>
        <p:txBody>
          <a:bodyPr wrap="square" rtlCol="0">
            <a:spAutoFit/>
          </a:bodyPr>
          <a:lstStyle/>
          <a:p>
            <a:pPr algn="ctr"/>
            <a:r>
              <a:rPr lang="en-US" sz="1400" dirty="0" smtClean="0"/>
              <a:t>Mara Hoffman SS 15, </a:t>
            </a:r>
            <a:r>
              <a:rPr lang="en-US" sz="1400" dirty="0" err="1" smtClean="0"/>
              <a:t>Style.com</a:t>
            </a:r>
            <a:r>
              <a:rPr lang="en-US" sz="1400" dirty="0" smtClean="0"/>
              <a:t> </a:t>
            </a:r>
            <a:endParaRPr lang="en-US" sz="1400" dirty="0" smtClean="0"/>
          </a:p>
          <a:p>
            <a:pPr algn="ctr"/>
            <a:r>
              <a:rPr lang="en-US" sz="1400" dirty="0" smtClean="0"/>
              <a:t>Kim Weston </a:t>
            </a:r>
            <a:r>
              <a:rPr lang="en-US" sz="1400" dirty="0" smtClean="0"/>
              <a:t>Arnold</a:t>
            </a:r>
            <a:endParaRPr lang="en-US" sz="1400" dirty="0"/>
          </a:p>
        </p:txBody>
      </p:sp>
      <p:pic>
        <p:nvPicPr>
          <p:cNvPr id="6" name="Picture 5" descr="mara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767502" y="3021097"/>
            <a:ext cx="2015048" cy="3021097"/>
          </a:xfrm>
          <a:prstGeom prst="rect">
            <a:avLst/>
          </a:prstGeom>
        </p:spPr>
      </p:pic>
      <p:pic>
        <p:nvPicPr>
          <p:cNvPr id="7" name="Picture 6" descr="mara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73801" y="3021097"/>
            <a:ext cx="2008880" cy="3011849"/>
          </a:xfrm>
          <a:prstGeom prst="rect">
            <a:avLst/>
          </a:prstGeom>
        </p:spPr>
      </p:pic>
      <p:pic>
        <p:nvPicPr>
          <p:cNvPr id="8" name="Picture 7" descr="ss14 dvf yannis vlamos.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9800" y="3022369"/>
            <a:ext cx="2008031" cy="3010577"/>
          </a:xfrm>
          <a:prstGeom prst="rect">
            <a:avLst/>
          </a:prstGeom>
        </p:spPr>
      </p:pic>
      <p:pic>
        <p:nvPicPr>
          <p:cNvPr id="10" name="Picture 9" descr="dvf ss14 2 yannis vlamos.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5782" y="3021097"/>
            <a:ext cx="2008031" cy="3010577"/>
          </a:xfrm>
          <a:prstGeom prst="rect">
            <a:avLst/>
          </a:prstGeom>
        </p:spPr>
      </p:pic>
      <p:sp>
        <p:nvSpPr>
          <p:cNvPr id="11" name="TextBox 10"/>
          <p:cNvSpPr txBox="1"/>
          <p:nvPr/>
        </p:nvSpPr>
        <p:spPr>
          <a:xfrm>
            <a:off x="5017012" y="6095842"/>
            <a:ext cx="3896801" cy="523220"/>
          </a:xfrm>
          <a:prstGeom prst="rect">
            <a:avLst/>
          </a:prstGeom>
          <a:noFill/>
        </p:spPr>
        <p:txBody>
          <a:bodyPr wrap="square" rtlCol="0">
            <a:spAutoFit/>
          </a:bodyPr>
          <a:lstStyle/>
          <a:p>
            <a:pPr algn="ctr"/>
            <a:r>
              <a:rPr lang="en-US" sz="1400" dirty="0" smtClean="0"/>
              <a:t>DVF SS 14, </a:t>
            </a:r>
            <a:r>
              <a:rPr lang="en-US" sz="1400" dirty="0" err="1" smtClean="0"/>
              <a:t>Style.com</a:t>
            </a:r>
            <a:r>
              <a:rPr lang="en-US" sz="1400" dirty="0" smtClean="0"/>
              <a:t> </a:t>
            </a:r>
          </a:p>
          <a:p>
            <a:pPr algn="ctr"/>
            <a:r>
              <a:rPr lang="en-US" sz="1400" dirty="0" err="1" smtClean="0"/>
              <a:t>Yannis</a:t>
            </a:r>
            <a:r>
              <a:rPr lang="en-US" sz="1400" dirty="0" smtClean="0"/>
              <a:t> </a:t>
            </a:r>
            <a:r>
              <a:rPr lang="en-US" sz="1400" dirty="0" err="1" smtClean="0"/>
              <a:t>Vlamos</a:t>
            </a:r>
            <a:endParaRPr lang="en-US" sz="1400" dirty="0"/>
          </a:p>
        </p:txBody>
      </p:sp>
      <p:sp>
        <p:nvSpPr>
          <p:cNvPr id="13" name="TextBox 12"/>
          <p:cNvSpPr txBox="1"/>
          <p:nvPr/>
        </p:nvSpPr>
        <p:spPr>
          <a:xfrm>
            <a:off x="400118" y="2090441"/>
            <a:ext cx="8513695" cy="738664"/>
          </a:xfrm>
          <a:prstGeom prst="rect">
            <a:avLst/>
          </a:prstGeom>
          <a:noFill/>
        </p:spPr>
        <p:txBody>
          <a:bodyPr wrap="square" rtlCol="0">
            <a:spAutoFit/>
          </a:bodyPr>
          <a:lstStyle/>
          <a:p>
            <a:r>
              <a:rPr lang="en-US" sz="1400" dirty="0"/>
              <a:t>“If clothes don't have the power to instigate change, they can at least herald it--not simply in hem lengths and silhouettes but in political movements and social attitudes.” - </a:t>
            </a:r>
            <a:r>
              <a:rPr lang="en-US" sz="1400" dirty="0" err="1" smtClean="0"/>
              <a:t>Aubry</a:t>
            </a:r>
            <a:r>
              <a:rPr lang="en-US" sz="1400" dirty="0" smtClean="0"/>
              <a:t> Kaplan Erin, </a:t>
            </a:r>
            <a:r>
              <a:rPr lang="en-US" sz="1400" i="1" dirty="0" smtClean="0"/>
              <a:t>Los Angeles Times  </a:t>
            </a:r>
            <a:endParaRPr lang="en-US" sz="1400" i="1" dirty="0"/>
          </a:p>
        </p:txBody>
      </p:sp>
    </p:spTree>
    <p:extLst>
      <p:ext uri="{BB962C8B-B14F-4D97-AF65-F5344CB8AC3E}">
        <p14:creationId xmlns:p14="http://schemas.microsoft.com/office/powerpoint/2010/main" val="30241397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Seminar Research: Successful Cultural Appropriation on the Runway</a:t>
            </a:r>
            <a:endParaRPr lang="en-US" dirty="0"/>
          </a:p>
        </p:txBody>
      </p:sp>
      <p:pic>
        <p:nvPicPr>
          <p:cNvPr id="4" name="Picture 3" descr="1997 ralph lauren africa a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0" y="2383122"/>
            <a:ext cx="5211652" cy="3428109"/>
          </a:xfrm>
          <a:prstGeom prst="rect">
            <a:avLst/>
          </a:prstGeom>
        </p:spPr>
      </p:pic>
      <p:pic>
        <p:nvPicPr>
          <p:cNvPr id="5" name="Picture 4" descr="Screen Shot 2015-05-10 at 8.43.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972" y="2055651"/>
            <a:ext cx="1688688" cy="4252705"/>
          </a:xfrm>
          <a:prstGeom prst="rect">
            <a:avLst/>
          </a:prstGeom>
        </p:spPr>
      </p:pic>
      <p:pic>
        <p:nvPicPr>
          <p:cNvPr id="6" name="Picture 5" descr="Screen Shot 2015-05-10 at 8.48.2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6630" y="2038256"/>
            <a:ext cx="2577875" cy="4270100"/>
          </a:xfrm>
          <a:prstGeom prst="rect">
            <a:avLst/>
          </a:prstGeom>
        </p:spPr>
      </p:pic>
      <p:sp>
        <p:nvSpPr>
          <p:cNvPr id="7" name="TextBox 6"/>
          <p:cNvSpPr txBox="1"/>
          <p:nvPr/>
        </p:nvSpPr>
        <p:spPr>
          <a:xfrm>
            <a:off x="1443904" y="6042763"/>
            <a:ext cx="2357599" cy="307777"/>
          </a:xfrm>
          <a:prstGeom prst="rect">
            <a:avLst/>
          </a:prstGeom>
          <a:noFill/>
        </p:spPr>
        <p:txBody>
          <a:bodyPr wrap="none" rtlCol="0">
            <a:spAutoFit/>
          </a:bodyPr>
          <a:lstStyle/>
          <a:p>
            <a:r>
              <a:rPr lang="en-US" sz="1400" dirty="0" smtClean="0"/>
              <a:t>Ralph Lauren Spring 1997</a:t>
            </a:r>
            <a:endParaRPr lang="en-US" sz="1400" dirty="0"/>
          </a:p>
        </p:txBody>
      </p:sp>
      <p:sp>
        <p:nvSpPr>
          <p:cNvPr id="8" name="TextBox 7"/>
          <p:cNvSpPr txBox="1"/>
          <p:nvPr/>
        </p:nvSpPr>
        <p:spPr>
          <a:xfrm>
            <a:off x="5939192" y="6398569"/>
            <a:ext cx="2248895" cy="307777"/>
          </a:xfrm>
          <a:prstGeom prst="rect">
            <a:avLst/>
          </a:prstGeom>
          <a:noFill/>
        </p:spPr>
        <p:txBody>
          <a:bodyPr wrap="none" rtlCol="0">
            <a:spAutoFit/>
          </a:bodyPr>
          <a:lstStyle/>
          <a:p>
            <a:r>
              <a:rPr lang="en-US" sz="1400" dirty="0" smtClean="0"/>
              <a:t>Peter Pilotto Resort 2013 </a:t>
            </a:r>
            <a:endParaRPr lang="en-US" sz="1400" dirty="0"/>
          </a:p>
        </p:txBody>
      </p:sp>
    </p:spTree>
    <p:extLst>
      <p:ext uri="{BB962C8B-B14F-4D97-AF65-F5344CB8AC3E}">
        <p14:creationId xmlns:p14="http://schemas.microsoft.com/office/powerpoint/2010/main" val="7521677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6374"/>
            <a:ext cx="8913813" cy="914400"/>
          </a:xfrm>
        </p:spPr>
        <p:txBody>
          <a:bodyPr>
            <a:normAutofit/>
          </a:bodyPr>
          <a:lstStyle/>
          <a:p>
            <a:r>
              <a:rPr lang="en-US" dirty="0" smtClean="0"/>
              <a:t>Studio Research: Inspiration</a:t>
            </a:r>
            <a:endParaRPr lang="en-US" dirty="0"/>
          </a:p>
        </p:txBody>
      </p:sp>
      <p:pic>
        <p:nvPicPr>
          <p:cNvPr id="17" name="Picture 16" descr="Tibet costu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670" y="4010207"/>
            <a:ext cx="1690965" cy="2589038"/>
          </a:xfrm>
          <a:prstGeom prst="rect">
            <a:avLst/>
          </a:prstGeom>
        </p:spPr>
      </p:pic>
      <p:sp>
        <p:nvSpPr>
          <p:cNvPr id="18" name="TextBox 17"/>
          <p:cNvSpPr txBox="1"/>
          <p:nvPr/>
        </p:nvSpPr>
        <p:spPr>
          <a:xfrm>
            <a:off x="647326" y="6611779"/>
            <a:ext cx="2897373" cy="246221"/>
          </a:xfrm>
          <a:prstGeom prst="rect">
            <a:avLst/>
          </a:prstGeom>
          <a:noFill/>
        </p:spPr>
        <p:txBody>
          <a:bodyPr wrap="none" rtlCol="0">
            <a:spAutoFit/>
          </a:bodyPr>
          <a:lstStyle/>
          <a:p>
            <a:r>
              <a:rPr lang="en-US" sz="1000" dirty="0" smtClean="0"/>
              <a:t>Tibet Costume Flickr Images: Nicolas Marino</a:t>
            </a:r>
            <a:endParaRPr lang="en-US" sz="1000" dirty="0"/>
          </a:p>
        </p:txBody>
      </p:sp>
      <p:sp>
        <p:nvSpPr>
          <p:cNvPr id="23" name="Rectangle 22"/>
          <p:cNvSpPr/>
          <p:nvPr/>
        </p:nvSpPr>
        <p:spPr>
          <a:xfrm>
            <a:off x="1074488" y="3752644"/>
            <a:ext cx="1809147" cy="246221"/>
          </a:xfrm>
          <a:prstGeom prst="rect">
            <a:avLst/>
          </a:prstGeom>
        </p:spPr>
        <p:txBody>
          <a:bodyPr wrap="none">
            <a:spAutoFit/>
          </a:bodyPr>
          <a:lstStyle/>
          <a:p>
            <a:r>
              <a:rPr lang="en-US" sz="1000" dirty="0" smtClean="0"/>
              <a:t>Peruvian Textile J</a:t>
            </a:r>
            <a:r>
              <a:rPr lang="en-US" sz="1000" dirty="0"/>
              <a:t>. </a:t>
            </a:r>
            <a:r>
              <a:rPr lang="en-US" sz="1000" dirty="0" err="1"/>
              <a:t>Mazzotti</a:t>
            </a:r>
            <a:endParaRPr lang="en-US" sz="1000" dirty="0"/>
          </a:p>
        </p:txBody>
      </p:sp>
      <p:pic>
        <p:nvPicPr>
          <p:cNvPr id="24" name="Picture 23" descr="Screen Shot 2015-05-05 at 9.35.28 PM.png"/>
          <p:cNvPicPr>
            <a:picLocks noChangeAspect="1"/>
          </p:cNvPicPr>
          <p:nvPr/>
        </p:nvPicPr>
        <p:blipFill rotWithShape="1">
          <a:blip r:embed="rId4">
            <a:extLst>
              <a:ext uri="{28A0092B-C50C-407E-A947-70E740481C1C}">
                <a14:useLocalDpi xmlns:a14="http://schemas.microsoft.com/office/drawing/2010/main" val="0"/>
              </a:ext>
            </a:extLst>
          </a:blip>
          <a:srcRect t="10962"/>
          <a:stretch/>
        </p:blipFill>
        <p:spPr>
          <a:xfrm>
            <a:off x="176034" y="1838655"/>
            <a:ext cx="3537783" cy="1856429"/>
          </a:xfrm>
          <a:prstGeom prst="rect">
            <a:avLst/>
          </a:prstGeom>
        </p:spPr>
      </p:pic>
      <p:sp>
        <p:nvSpPr>
          <p:cNvPr id="25" name="Rectangle 24"/>
          <p:cNvSpPr/>
          <p:nvPr/>
        </p:nvSpPr>
        <p:spPr>
          <a:xfrm>
            <a:off x="3934444" y="5820227"/>
            <a:ext cx="2257981" cy="400110"/>
          </a:xfrm>
          <a:prstGeom prst="rect">
            <a:avLst/>
          </a:prstGeom>
        </p:spPr>
        <p:txBody>
          <a:bodyPr wrap="square">
            <a:spAutoFit/>
          </a:bodyPr>
          <a:lstStyle/>
          <a:p>
            <a:pPr algn="ctr"/>
            <a:r>
              <a:rPr lang="en-US" sz="1000" dirty="0" smtClean="0"/>
              <a:t>Prayer Wheel </a:t>
            </a:r>
            <a:r>
              <a:rPr lang="en-US" sz="1000" dirty="0" err="1" smtClean="0"/>
              <a:t>Kathnmandu</a:t>
            </a:r>
            <a:r>
              <a:rPr lang="en-US" sz="1000" dirty="0" smtClean="0"/>
              <a:t>, Nepal </a:t>
            </a:r>
            <a:r>
              <a:rPr lang="en-US" sz="1000" dirty="0" err="1" smtClean="0"/>
              <a:t>neezieneezie</a:t>
            </a:r>
            <a:endParaRPr lang="en-US" sz="1000" dirty="0"/>
          </a:p>
        </p:txBody>
      </p:sp>
      <p:pic>
        <p:nvPicPr>
          <p:cNvPr id="26" name="Picture 25" descr="prayer wheel nepa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406" y="2301569"/>
            <a:ext cx="2328019" cy="3417275"/>
          </a:xfrm>
          <a:prstGeom prst="rect">
            <a:avLst/>
          </a:prstGeom>
        </p:spPr>
      </p:pic>
      <p:sp>
        <p:nvSpPr>
          <p:cNvPr id="28" name="TextBox 27"/>
          <p:cNvSpPr txBox="1"/>
          <p:nvPr/>
        </p:nvSpPr>
        <p:spPr>
          <a:xfrm>
            <a:off x="6192425" y="6456621"/>
            <a:ext cx="2548440" cy="400110"/>
          </a:xfrm>
          <a:prstGeom prst="rect">
            <a:avLst/>
          </a:prstGeom>
          <a:noFill/>
        </p:spPr>
        <p:txBody>
          <a:bodyPr wrap="square" rtlCol="0">
            <a:spAutoFit/>
          </a:bodyPr>
          <a:lstStyle/>
          <a:p>
            <a:pPr algn="ctr"/>
            <a:r>
              <a:rPr lang="en-US" sz="1000" dirty="0"/>
              <a:t>Umbrellas outside a shop, Jaipur, Rajasthan, India</a:t>
            </a:r>
          </a:p>
        </p:txBody>
      </p:sp>
      <p:pic>
        <p:nvPicPr>
          <p:cNvPr id="29" name="Picture 28" descr="blaineharrington.gif"/>
          <p:cNvPicPr>
            <a:picLocks noChangeAspect="1"/>
          </p:cNvPicPr>
          <p:nvPr/>
        </p:nvPicPr>
        <p:blipFill>
          <a:blip r:embed="rId6"/>
          <a:stretch>
            <a:fillRect/>
          </a:stretch>
        </p:blipFill>
        <p:spPr>
          <a:xfrm>
            <a:off x="4559300" y="3416300"/>
            <a:ext cx="12700" cy="12700"/>
          </a:xfrm>
          <a:prstGeom prst="rect">
            <a:avLst/>
          </a:prstGeom>
        </p:spPr>
      </p:pic>
      <p:pic>
        <p:nvPicPr>
          <p:cNvPr id="30" name="Picture 29" descr="blaineharrington.gif"/>
          <p:cNvPicPr>
            <a:picLocks noChangeAspect="1"/>
          </p:cNvPicPr>
          <p:nvPr/>
        </p:nvPicPr>
        <p:blipFill>
          <a:blip r:embed="rId6"/>
          <a:stretch>
            <a:fillRect/>
          </a:stretch>
        </p:blipFill>
        <p:spPr>
          <a:xfrm>
            <a:off x="4559300" y="3416300"/>
            <a:ext cx="12700" cy="12700"/>
          </a:xfrm>
          <a:prstGeom prst="rect">
            <a:avLst/>
          </a:prstGeom>
        </p:spPr>
      </p:pic>
      <p:pic>
        <p:nvPicPr>
          <p:cNvPr id="32" name="Picture 31" descr="Screen Shot 2015-05-05 at 9.49.1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6019" y="4182131"/>
            <a:ext cx="2244846" cy="2294004"/>
          </a:xfrm>
          <a:prstGeom prst="rect">
            <a:avLst/>
          </a:prstGeom>
        </p:spPr>
      </p:pic>
      <p:pic>
        <p:nvPicPr>
          <p:cNvPr id="15" name="Picture 14" descr="Screen Shot 2015-05-10 at 9.03.1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6019" y="1739267"/>
            <a:ext cx="2198790" cy="1978094"/>
          </a:xfrm>
          <a:prstGeom prst="rect">
            <a:avLst/>
          </a:prstGeom>
        </p:spPr>
      </p:pic>
      <p:sp>
        <p:nvSpPr>
          <p:cNvPr id="16" name="Rectangle 15"/>
          <p:cNvSpPr/>
          <p:nvPr/>
        </p:nvSpPr>
        <p:spPr>
          <a:xfrm>
            <a:off x="6610455" y="3771319"/>
            <a:ext cx="1997374" cy="246221"/>
          </a:xfrm>
          <a:prstGeom prst="rect">
            <a:avLst/>
          </a:prstGeom>
        </p:spPr>
        <p:txBody>
          <a:bodyPr wrap="none">
            <a:spAutoFit/>
          </a:bodyPr>
          <a:lstStyle/>
          <a:p>
            <a:r>
              <a:rPr lang="en-US" sz="1000" dirty="0" smtClean="0"/>
              <a:t>Peruvian Textile </a:t>
            </a:r>
            <a:r>
              <a:rPr lang="en-US" sz="1000" dirty="0" smtClean="0"/>
              <a:t>Jairo Ossabai</a:t>
            </a:r>
            <a:endParaRPr lang="en-US" sz="1000"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41653793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6656"/>
            <a:ext cx="8913813" cy="914400"/>
          </a:xfrm>
        </p:spPr>
        <p:txBody>
          <a:bodyPr/>
          <a:lstStyle/>
          <a:p>
            <a:r>
              <a:rPr lang="en-US" dirty="0" smtClean="0"/>
              <a:t>Studio Research: Inspiration</a:t>
            </a:r>
            <a:endParaRPr lang="en-US" dirty="0"/>
          </a:p>
        </p:txBody>
      </p:sp>
      <p:sp>
        <p:nvSpPr>
          <p:cNvPr id="4" name="TextBox 3"/>
          <p:cNvSpPr txBox="1"/>
          <p:nvPr/>
        </p:nvSpPr>
        <p:spPr>
          <a:xfrm>
            <a:off x="1271758" y="6173535"/>
            <a:ext cx="1688506" cy="246221"/>
          </a:xfrm>
          <a:prstGeom prst="rect">
            <a:avLst/>
          </a:prstGeom>
          <a:noFill/>
        </p:spPr>
        <p:txBody>
          <a:bodyPr wrap="square" rtlCol="0">
            <a:spAutoFit/>
          </a:bodyPr>
          <a:lstStyle/>
          <a:p>
            <a:r>
              <a:rPr lang="en-US" sz="1000" dirty="0" smtClean="0"/>
              <a:t>Flickr images: Martin</a:t>
            </a:r>
            <a:endParaRPr lang="en-US" sz="1000" dirty="0"/>
          </a:p>
        </p:txBody>
      </p:sp>
      <p:pic>
        <p:nvPicPr>
          <p:cNvPr id="5" name="Picture 4" descr="Screen Shot 2015-05-05 at 9.19.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001" y="1930851"/>
            <a:ext cx="2032953" cy="4242684"/>
          </a:xfrm>
          <a:prstGeom prst="rect">
            <a:avLst/>
          </a:prstGeom>
        </p:spPr>
      </p:pic>
      <p:pic>
        <p:nvPicPr>
          <p:cNvPr id="6" name="Picture 5" descr="Screen Shot 2015-05-05 at 9.15.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1061" y="2504889"/>
            <a:ext cx="5161394" cy="2537348"/>
          </a:xfrm>
          <a:prstGeom prst="rect">
            <a:avLst/>
          </a:prstGeom>
        </p:spPr>
      </p:pic>
      <p:sp>
        <p:nvSpPr>
          <p:cNvPr id="7" name="TextBox 6"/>
          <p:cNvSpPr txBox="1"/>
          <p:nvPr/>
        </p:nvSpPr>
        <p:spPr>
          <a:xfrm>
            <a:off x="5387091" y="5240149"/>
            <a:ext cx="1647907" cy="246221"/>
          </a:xfrm>
          <a:prstGeom prst="rect">
            <a:avLst/>
          </a:prstGeom>
          <a:noFill/>
        </p:spPr>
        <p:txBody>
          <a:bodyPr wrap="none" rtlCol="0">
            <a:spAutoFit/>
          </a:bodyPr>
          <a:lstStyle/>
          <a:p>
            <a:r>
              <a:rPr lang="en-US" sz="1000" dirty="0" smtClean="0"/>
              <a:t>Flickr images: </a:t>
            </a:r>
            <a:r>
              <a:rPr lang="en-US" sz="1000" dirty="0" err="1" smtClean="0"/>
              <a:t>Chrrristine</a:t>
            </a:r>
            <a:endParaRPr lang="en-US" sz="1000" dirty="0"/>
          </a:p>
        </p:txBody>
      </p:sp>
    </p:spTree>
    <p:extLst>
      <p:ext uri="{BB962C8B-B14F-4D97-AF65-F5344CB8AC3E}">
        <p14:creationId xmlns:p14="http://schemas.microsoft.com/office/powerpoint/2010/main" val="11572810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2424"/>
            <a:ext cx="8913813" cy="914400"/>
          </a:xfrm>
        </p:spPr>
        <p:txBody>
          <a:bodyPr/>
          <a:lstStyle/>
          <a:p>
            <a:r>
              <a:rPr lang="en-US" dirty="0" smtClean="0"/>
              <a:t>Inspiration into sketches</a:t>
            </a:r>
            <a:endParaRPr lang="en-US" dirty="0"/>
          </a:p>
        </p:txBody>
      </p:sp>
      <p:pic>
        <p:nvPicPr>
          <p:cNvPr id="6" name="Picture 5" descr="Screen Shot 2015-05-05 at 2.44.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810" y="1457428"/>
            <a:ext cx="1833190" cy="5083705"/>
          </a:xfrm>
          <a:prstGeom prst="rect">
            <a:avLst/>
          </a:prstGeom>
        </p:spPr>
      </p:pic>
      <p:pic>
        <p:nvPicPr>
          <p:cNvPr id="7" name="Picture 6" descr="Screen Shot 2015-05-05 at 2.44.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57" y="1457428"/>
            <a:ext cx="1813188" cy="5083705"/>
          </a:xfrm>
          <a:prstGeom prst="rect">
            <a:avLst/>
          </a:prstGeom>
        </p:spPr>
      </p:pic>
      <p:pic>
        <p:nvPicPr>
          <p:cNvPr id="8" name="Picture 7" descr="Screen Shot 2015-05-05 at 2.44.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9445" y="1446824"/>
            <a:ext cx="1821944" cy="5042124"/>
          </a:xfrm>
          <a:prstGeom prst="rect">
            <a:avLst/>
          </a:prstGeom>
        </p:spPr>
      </p:pic>
      <p:pic>
        <p:nvPicPr>
          <p:cNvPr id="9" name="Picture 8" descr="Screen Shot 2015-05-05 at 2.44.3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6135" y="1457428"/>
            <a:ext cx="1821236" cy="5042123"/>
          </a:xfrm>
          <a:prstGeom prst="rect">
            <a:avLst/>
          </a:prstGeom>
        </p:spPr>
      </p:pic>
    </p:spTree>
    <p:extLst>
      <p:ext uri="{BB962C8B-B14F-4D97-AF65-F5344CB8AC3E}">
        <p14:creationId xmlns:p14="http://schemas.microsoft.com/office/powerpoint/2010/main" val="55193722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9795</TotalTime>
  <Words>1513</Words>
  <Application>Microsoft Macintosh PowerPoint</Application>
  <PresentationFormat>On-screen Show (4:3)</PresentationFormat>
  <Paragraphs>101</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Perception</vt:lpstr>
      <vt:lpstr>Cultural Appropriation Integrated Seminar and Studio</vt:lpstr>
      <vt:lpstr>Original Understanding</vt:lpstr>
      <vt:lpstr>Research </vt:lpstr>
      <vt:lpstr>Studio Research: Cultural Appropriation Controversy</vt:lpstr>
      <vt:lpstr>Seminar Research: Successful Cultural Appropriation on the Runway</vt:lpstr>
      <vt:lpstr>Seminar Research: Successful Cultural Appropriation on the Runway</vt:lpstr>
      <vt:lpstr>Studio Research: Inspiration</vt:lpstr>
      <vt:lpstr>Studio Research: Inspiration</vt:lpstr>
      <vt:lpstr>Inspiration into sketches</vt:lpstr>
      <vt:lpstr>Transition </vt:lpstr>
      <vt:lpstr>Outcome and Connections</vt:lpstr>
      <vt:lpstr>Resulting Connection</vt:lpstr>
      <vt:lpstr>Resulting Connection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Appropriation Integrated Seminar and Studio</dc:title>
  <dc:creator>Sydney Loew</dc:creator>
  <cp:lastModifiedBy>Sydney Loew</cp:lastModifiedBy>
  <cp:revision>41</cp:revision>
  <cp:lastPrinted>2015-05-13T19:38:00Z</cp:lastPrinted>
  <dcterms:created xsi:type="dcterms:W3CDTF">2015-05-05T18:46:49Z</dcterms:created>
  <dcterms:modified xsi:type="dcterms:W3CDTF">2015-05-15T00:50:30Z</dcterms:modified>
</cp:coreProperties>
</file>