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60" r:id="rId3"/>
    <p:sldId id="261" r:id="rId4"/>
    <p:sldId id="257" r:id="rId5"/>
    <p:sldId id="265" r:id="rId6"/>
    <p:sldId id="258" r:id="rId7"/>
    <p:sldId id="259" r:id="rId8"/>
    <p:sldId id="267" r:id="rId9"/>
    <p:sldId id="263" r:id="rId10"/>
    <p:sldId id="266" r:id="rId11"/>
    <p:sldId id="264" r:id="rId12"/>
    <p:sldId id="270" r:id="rId13"/>
    <p:sldId id="26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9" d="100"/>
          <a:sy n="59" d="100"/>
        </p:scale>
        <p:origin x="-85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CD5C8C-93DC-994A-99C7-227A73CEA5C9}" type="datetimeFigureOut">
              <a:rPr lang="en-US" smtClean="0"/>
              <a:t>10/23/15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88C921-30D9-DC48-BFA9-AAB2CEA181ED}" type="slidenum">
              <a:rPr lang="en-US" smtClean="0"/>
              <a:t>‹#›</a:t>
            </a:fld>
            <a:endParaRPr lang="en-US"/>
          </a:p>
        </p:txBody>
      </p:sp>
    </p:spTree>
    <p:extLst>
      <p:ext uri="{BB962C8B-B14F-4D97-AF65-F5344CB8AC3E}">
        <p14:creationId xmlns:p14="http://schemas.microsoft.com/office/powerpoint/2010/main" val="40633849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8C921-30D9-DC48-BFA9-AAB2CEA181ED}" type="slidenum">
              <a:rPr lang="en-US" smtClean="0"/>
              <a:t>12</a:t>
            </a:fld>
            <a:endParaRPr lang="en-US"/>
          </a:p>
        </p:txBody>
      </p:sp>
    </p:spTree>
    <p:extLst>
      <p:ext uri="{BB962C8B-B14F-4D97-AF65-F5344CB8AC3E}">
        <p14:creationId xmlns:p14="http://schemas.microsoft.com/office/powerpoint/2010/main" val="2027341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A594E8-5526-984B-89F5-C4BA5D0191D5}"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3530338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A594E8-5526-984B-89F5-C4BA5D0191D5}"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2642229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A594E8-5526-984B-89F5-C4BA5D0191D5}"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1284516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A594E8-5526-984B-89F5-C4BA5D0191D5}"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181182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A594E8-5526-984B-89F5-C4BA5D0191D5}" type="datetimeFigureOut">
              <a:rPr lang="en-US" smtClean="0"/>
              <a:t>10/23/15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24422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A594E8-5526-984B-89F5-C4BA5D0191D5}" type="datetimeFigureOut">
              <a:rPr lang="en-US" smtClean="0"/>
              <a:t>10/23/15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295447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A594E8-5526-984B-89F5-C4BA5D0191D5}" type="datetimeFigureOut">
              <a:rPr lang="en-US" smtClean="0"/>
              <a:t>10/23/15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20588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A594E8-5526-984B-89F5-C4BA5D0191D5}" type="datetimeFigureOut">
              <a:rPr lang="en-US" smtClean="0"/>
              <a:t>10/23/15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3961281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594E8-5526-984B-89F5-C4BA5D0191D5}" type="datetimeFigureOut">
              <a:rPr lang="en-US" smtClean="0"/>
              <a:t>10/23/15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284805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A594E8-5526-984B-89F5-C4BA5D0191D5}" type="datetimeFigureOut">
              <a:rPr lang="en-US" smtClean="0"/>
              <a:t>10/23/15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737315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A594E8-5526-984B-89F5-C4BA5D0191D5}" type="datetimeFigureOut">
              <a:rPr lang="en-US" smtClean="0"/>
              <a:t>10/23/15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336BB8-434A-4C4E-B501-B236BCE49B88}" type="slidenum">
              <a:rPr lang="en-US" smtClean="0"/>
              <a:t>‹#›</a:t>
            </a:fld>
            <a:endParaRPr lang="en-US"/>
          </a:p>
        </p:txBody>
      </p:sp>
    </p:spTree>
    <p:extLst>
      <p:ext uri="{BB962C8B-B14F-4D97-AF65-F5344CB8AC3E}">
        <p14:creationId xmlns:p14="http://schemas.microsoft.com/office/powerpoint/2010/main" val="8120294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594E8-5526-984B-89F5-C4BA5D0191D5}" type="datetimeFigureOut">
              <a:rPr lang="en-US" smtClean="0"/>
              <a:t>10/23/15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36BB8-434A-4C4E-B501-B236BCE49B88}" type="slidenum">
              <a:rPr lang="en-US" smtClean="0"/>
              <a:t>‹#›</a:t>
            </a:fld>
            <a:endParaRPr lang="en-US"/>
          </a:p>
        </p:txBody>
      </p:sp>
    </p:spTree>
    <p:extLst>
      <p:ext uri="{BB962C8B-B14F-4D97-AF65-F5344CB8AC3E}">
        <p14:creationId xmlns:p14="http://schemas.microsoft.com/office/powerpoint/2010/main" val="1264771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3.jpg"/><Relationship Id="rId6" Type="http://schemas.openxmlformats.org/officeDocument/2006/relationships/image" Target="../media/image24.jpg"/><Relationship Id="rId7"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10-22 at 8.36.45 PM.png"/>
          <p:cNvPicPr>
            <a:picLocks noChangeAspect="1"/>
          </p:cNvPicPr>
          <p:nvPr/>
        </p:nvPicPr>
        <p:blipFill rotWithShape="1">
          <a:blip r:embed="rId2">
            <a:alphaModFix amt="59000"/>
            <a:extLst>
              <a:ext uri="{28A0092B-C50C-407E-A947-70E740481C1C}">
                <a14:useLocalDpi xmlns:a14="http://schemas.microsoft.com/office/drawing/2010/main" val="0"/>
              </a:ext>
            </a:extLst>
          </a:blip>
          <a:srcRect t="13181" r="8559"/>
          <a:stretch/>
        </p:blipFill>
        <p:spPr>
          <a:xfrm>
            <a:off x="4706207" y="0"/>
            <a:ext cx="4437793" cy="6858000"/>
          </a:xfrm>
          <a:prstGeom prst="rect">
            <a:avLst/>
          </a:prstGeom>
        </p:spPr>
      </p:pic>
      <p:pic>
        <p:nvPicPr>
          <p:cNvPr id="7" name="Picture 6" descr="Screen Shot 2015-10-23 at 8.51.57 AM.png"/>
          <p:cNvPicPr>
            <a:picLocks noChangeAspect="1"/>
          </p:cNvPicPr>
          <p:nvPr/>
        </p:nvPicPr>
        <p:blipFill>
          <a:blip r:embed="rId3">
            <a:alphaModFix amt="59000"/>
            <a:extLst>
              <a:ext uri="{28A0092B-C50C-407E-A947-70E740481C1C}">
                <a14:useLocalDpi xmlns:a14="http://schemas.microsoft.com/office/drawing/2010/main" val="0"/>
              </a:ext>
            </a:extLst>
          </a:blip>
          <a:stretch>
            <a:fillRect/>
          </a:stretch>
        </p:blipFill>
        <p:spPr>
          <a:xfrm>
            <a:off x="0" y="2927803"/>
            <a:ext cx="5845991" cy="3930197"/>
          </a:xfrm>
          <a:prstGeom prst="rect">
            <a:avLst/>
          </a:prstGeom>
        </p:spPr>
      </p:pic>
      <p:pic>
        <p:nvPicPr>
          <p:cNvPr id="5" name="Picture 4" descr="IMG_0225.jpg"/>
          <p:cNvPicPr>
            <a:picLocks noChangeAspect="1"/>
          </p:cNvPicPr>
          <p:nvPr/>
        </p:nvPicPr>
        <p:blipFill>
          <a:blip r:embed="rId4">
            <a:alphaModFix amt="59000"/>
            <a:extLst>
              <a:ext uri="{28A0092B-C50C-407E-A947-70E740481C1C}">
                <a14:useLocalDpi xmlns:a14="http://schemas.microsoft.com/office/drawing/2010/main" val="0"/>
              </a:ext>
            </a:extLst>
          </a:blip>
          <a:stretch>
            <a:fillRect/>
          </a:stretch>
        </p:blipFill>
        <p:spPr>
          <a:xfrm rot="16200000">
            <a:off x="730750" y="-730748"/>
            <a:ext cx="4384492" cy="5845989"/>
          </a:xfrm>
          <a:prstGeom prst="rect">
            <a:avLst/>
          </a:prstGeom>
        </p:spPr>
      </p:pic>
      <p:sp>
        <p:nvSpPr>
          <p:cNvPr id="2" name="Title 1"/>
          <p:cNvSpPr>
            <a:spLocks noGrp="1"/>
          </p:cNvSpPr>
          <p:nvPr>
            <p:ph type="ctrTitle"/>
          </p:nvPr>
        </p:nvSpPr>
        <p:spPr/>
        <p:txBody>
          <a:bodyPr/>
          <a:lstStyle/>
          <a:p>
            <a:r>
              <a:rPr lang="en-US" dirty="0" smtClean="0">
                <a:solidFill>
                  <a:schemeClr val="bg1"/>
                </a:solidFill>
              </a:rPr>
              <a:t>Trend Research Accessory Design Project 2</a:t>
            </a:r>
            <a:endParaRPr lang="en-US" dirty="0">
              <a:solidFill>
                <a:schemeClr val="bg1"/>
              </a:solidFill>
            </a:endParaRPr>
          </a:p>
        </p:txBody>
      </p:sp>
      <p:sp>
        <p:nvSpPr>
          <p:cNvPr id="3" name="Subtitle 2"/>
          <p:cNvSpPr>
            <a:spLocks noGrp="1"/>
          </p:cNvSpPr>
          <p:nvPr>
            <p:ph type="subTitle" idx="1"/>
          </p:nvPr>
        </p:nvSpPr>
        <p:spPr/>
        <p:txBody>
          <a:bodyPr/>
          <a:lstStyle/>
          <a:p>
            <a:r>
              <a:rPr lang="en-US" dirty="0" smtClean="0">
                <a:solidFill>
                  <a:srgbClr val="FFFFFF"/>
                </a:solidFill>
              </a:rPr>
              <a:t>Sydney Loew</a:t>
            </a:r>
            <a:endParaRPr lang="en-US" dirty="0">
              <a:solidFill>
                <a:srgbClr val="FFFFFF"/>
              </a:solidFill>
            </a:endParaRPr>
          </a:p>
        </p:txBody>
      </p:sp>
    </p:spTree>
    <p:extLst>
      <p:ext uri="{BB962C8B-B14F-4D97-AF65-F5344CB8AC3E}">
        <p14:creationId xmlns:p14="http://schemas.microsoft.com/office/powerpoint/2010/main" val="42363205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8.44.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26" y="624188"/>
            <a:ext cx="8848452" cy="5347662"/>
          </a:xfrm>
          <a:prstGeom prst="rect">
            <a:avLst/>
          </a:prstGeom>
        </p:spPr>
      </p:pic>
    </p:spTree>
    <p:extLst>
      <p:ext uri="{BB962C8B-B14F-4D97-AF65-F5344CB8AC3E}">
        <p14:creationId xmlns:p14="http://schemas.microsoft.com/office/powerpoint/2010/main" val="2327556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8.45.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801"/>
            <a:ext cx="9144000" cy="5631202"/>
          </a:xfrm>
          <a:prstGeom prst="rect">
            <a:avLst/>
          </a:prstGeom>
        </p:spPr>
      </p:pic>
    </p:spTree>
    <p:extLst>
      <p:ext uri="{BB962C8B-B14F-4D97-AF65-F5344CB8AC3E}">
        <p14:creationId xmlns:p14="http://schemas.microsoft.com/office/powerpoint/2010/main" val="2858532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14" y="215239"/>
            <a:ext cx="2437563" cy="3250084"/>
          </a:xfrm>
          <a:prstGeom prst="rect">
            <a:avLst/>
          </a:prstGeom>
        </p:spPr>
      </p:pic>
      <p:pic>
        <p:nvPicPr>
          <p:cNvPr id="4" name="Picture 3" descr="IMG_022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868" y="0"/>
            <a:ext cx="3129754" cy="4173005"/>
          </a:xfrm>
          <a:prstGeom prst="rect">
            <a:avLst/>
          </a:prstGeom>
        </p:spPr>
      </p:pic>
      <p:pic>
        <p:nvPicPr>
          <p:cNvPr id="5" name="Picture 4" descr="IMG_022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606" y="0"/>
            <a:ext cx="3129754" cy="4173005"/>
          </a:xfrm>
          <a:prstGeom prst="rect">
            <a:avLst/>
          </a:prstGeom>
        </p:spPr>
      </p:pic>
      <p:pic>
        <p:nvPicPr>
          <p:cNvPr id="6" name="Picture 5" descr="IMG_02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6416" y="3647529"/>
            <a:ext cx="2781206" cy="3708274"/>
          </a:xfrm>
          <a:prstGeom prst="rect">
            <a:avLst/>
          </a:prstGeom>
        </p:spPr>
      </p:pic>
      <p:pic>
        <p:nvPicPr>
          <p:cNvPr id="7" name="Picture 6" descr="IMG_0249.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39" y="3634077"/>
            <a:ext cx="2095086" cy="2793448"/>
          </a:xfrm>
          <a:prstGeom prst="rect">
            <a:avLst/>
          </a:prstGeom>
        </p:spPr>
      </p:pic>
      <p:sp>
        <p:nvSpPr>
          <p:cNvPr id="8" name="TextBox 7"/>
          <p:cNvSpPr txBox="1"/>
          <p:nvPr/>
        </p:nvSpPr>
        <p:spPr>
          <a:xfrm>
            <a:off x="7003875" y="5470282"/>
            <a:ext cx="2140125" cy="1200329"/>
          </a:xfrm>
          <a:prstGeom prst="rect">
            <a:avLst/>
          </a:prstGeom>
          <a:noFill/>
        </p:spPr>
        <p:txBody>
          <a:bodyPr wrap="square" rtlCol="0">
            <a:spAutoFit/>
          </a:bodyPr>
          <a:lstStyle/>
          <a:p>
            <a:pPr marL="285750" indent="-285750">
              <a:buFont typeface="Arial"/>
              <a:buChar char="•"/>
            </a:pPr>
            <a:r>
              <a:rPr lang="en-US" dirty="0" smtClean="0"/>
              <a:t>Child playfulness,</a:t>
            </a:r>
          </a:p>
          <a:p>
            <a:pPr marL="285750" indent="-285750">
              <a:buFont typeface="Arial"/>
              <a:buChar char="•"/>
            </a:pPr>
            <a:r>
              <a:rPr lang="en-US" dirty="0" smtClean="0"/>
              <a:t>Mundane everyday</a:t>
            </a:r>
          </a:p>
          <a:p>
            <a:pPr marL="285750" indent="-285750">
              <a:buFont typeface="Arial"/>
              <a:buChar char="•"/>
            </a:pPr>
            <a:r>
              <a:rPr lang="en-US" dirty="0" smtClean="0"/>
              <a:t>Food</a:t>
            </a:r>
          </a:p>
        </p:txBody>
      </p:sp>
      <p:sp>
        <p:nvSpPr>
          <p:cNvPr id="9" name="Rectangle 8"/>
          <p:cNvSpPr/>
          <p:nvPr/>
        </p:nvSpPr>
        <p:spPr>
          <a:xfrm>
            <a:off x="-105675" y="6211669"/>
            <a:ext cx="4572000" cy="646331"/>
          </a:xfrm>
          <a:prstGeom prst="rect">
            <a:avLst/>
          </a:prstGeom>
        </p:spPr>
        <p:txBody>
          <a:bodyPr>
            <a:spAutoFit/>
          </a:bodyPr>
          <a:lstStyle/>
          <a:p>
            <a:pPr marL="742950" lvl="1" indent="-285750">
              <a:buFont typeface="Arial"/>
              <a:buChar char="•"/>
            </a:pPr>
            <a:endParaRPr lang="en-US" dirty="0"/>
          </a:p>
          <a:p>
            <a:pPr marL="285750" indent="-285750">
              <a:buFont typeface="Arial"/>
              <a:buChar char="•"/>
            </a:pPr>
            <a:r>
              <a:rPr lang="en-US" dirty="0"/>
              <a:t>Minimalist sleek hats</a:t>
            </a:r>
          </a:p>
        </p:txBody>
      </p:sp>
      <p:sp>
        <p:nvSpPr>
          <p:cNvPr id="10" name="Rectangle 9"/>
          <p:cNvSpPr/>
          <p:nvPr/>
        </p:nvSpPr>
        <p:spPr>
          <a:xfrm>
            <a:off x="158103" y="215239"/>
            <a:ext cx="2377574" cy="400110"/>
          </a:xfrm>
          <a:prstGeom prst="rect">
            <a:avLst/>
          </a:prstGeom>
        </p:spPr>
        <p:txBody>
          <a:bodyPr wrap="none">
            <a:spAutoFit/>
          </a:bodyPr>
          <a:lstStyle/>
          <a:p>
            <a:r>
              <a:rPr lang="en-US" sz="2000" b="1" dirty="0"/>
              <a:t>Dover Street Market</a:t>
            </a:r>
          </a:p>
        </p:txBody>
      </p:sp>
    </p:spTree>
    <p:extLst>
      <p:ext uri="{BB962C8B-B14F-4D97-AF65-F5344CB8AC3E}">
        <p14:creationId xmlns:p14="http://schemas.microsoft.com/office/powerpoint/2010/main" val="1879593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rot="16200000">
            <a:off x="1238169" y="-14166"/>
            <a:ext cx="6820686" cy="7968407"/>
          </a:xfrm>
        </p:spPr>
        <p:txBody>
          <a:bodyPr>
            <a:normAutofit/>
          </a:bodyPr>
          <a:lstStyle/>
          <a:p>
            <a:pPr marL="0" indent="0">
              <a:buNone/>
            </a:pPr>
            <a:r>
              <a:rPr lang="en-US" sz="1400" dirty="0" smtClean="0"/>
              <a:t>	Some of the latest trends on the runways and streets include kitschy culture , food, everyday mundane, and play. Key silhouettes in trends include bucket hats, chokers, and pouch bags. While jewelry designs are delicate with humorous nods to animals and kitsch vintage motifs, shoes are bright and bold in fun materials exampled by Sophia Webster’s jelly sandals, which show a 90’s revival trend, and Nicholas Kirkwood’s latest 10 year anniversary collection, showing a nod to nostalgia, play, and kitsch. </a:t>
            </a:r>
          </a:p>
          <a:p>
            <a:pPr marL="0" indent="0">
              <a:buNone/>
            </a:pPr>
            <a:r>
              <a:rPr lang="en-US" sz="1400" dirty="0"/>
              <a:t>	</a:t>
            </a:r>
            <a:r>
              <a:rPr lang="en-US" sz="1400" dirty="0" smtClean="0"/>
              <a:t>Hair accessories are a trend themselves in many forms. From fun barrettes and delicate adorned elements with embellishments, people are focusing on hair as another medium to decorate. </a:t>
            </a:r>
          </a:p>
          <a:p>
            <a:pPr marL="0" indent="0">
              <a:buNone/>
            </a:pPr>
            <a:r>
              <a:rPr lang="en-US" sz="1400" dirty="0"/>
              <a:t>	</a:t>
            </a:r>
            <a:r>
              <a:rPr lang="en-US" sz="1400" dirty="0" smtClean="0"/>
              <a:t>As an added sense of playfulness in the market, designers like Jeremy Scott for Moschino and Anya Hindmarch are creating poppy purses with motifs from childhood including cereal brands and teddy bears. Along with cereal as a playful motif, Anya Hindmarch’s collection underscores the theme of the mundane everyday as a current and quirky trend. From bags in the shapes of telephones by Charlotte Olympia and construction foam inspired clutches by Mary </a:t>
            </a:r>
            <a:r>
              <a:rPr lang="en-US" sz="1400" dirty="0" err="1" smtClean="0"/>
              <a:t>Katrantzou</a:t>
            </a:r>
            <a:r>
              <a:rPr lang="en-US" sz="1400" dirty="0" smtClean="0"/>
              <a:t>, it is evident that designers are playing on the humor of the everyday life.</a:t>
            </a:r>
          </a:p>
          <a:p>
            <a:pPr marL="0" indent="0">
              <a:buNone/>
            </a:pPr>
            <a:r>
              <a:rPr lang="en-US" sz="1400" dirty="0"/>
              <a:t>	</a:t>
            </a:r>
            <a:r>
              <a:rPr lang="en-US" sz="1400" dirty="0" smtClean="0"/>
              <a:t>Bucket hats are an extreme silhouette, continuing form previous seasons. The new take on the bucket are new materials from embellishments, and synthetic materials like </a:t>
            </a:r>
            <a:r>
              <a:rPr lang="en-US" sz="1400" dirty="0" err="1" smtClean="0"/>
              <a:t>pvc</a:t>
            </a:r>
            <a:r>
              <a:rPr lang="en-US" sz="1400" dirty="0" smtClean="0"/>
              <a:t> and vinyl. The choker is extremely apparent on the runway as well. The trend roots from festival and 90’s revival, but comes in new forms with large adornments and a sleek update.</a:t>
            </a:r>
          </a:p>
          <a:p>
            <a:pPr marL="0" indent="0">
              <a:buNone/>
            </a:pPr>
            <a:r>
              <a:rPr lang="en-US" sz="1400" dirty="0"/>
              <a:t>	</a:t>
            </a:r>
            <a:r>
              <a:rPr lang="en-US" sz="1400" dirty="0" smtClean="0"/>
              <a:t>Celine’s show focuses on the utilitarian trend. The cross body sling with a utility pocket shows this trend in its current state, mixing the idea of the easy that comes with a fanny pack and a cross body purse into one. As the customer becomes even more on the go, this trend grows and shows that we value functionality  </a:t>
            </a:r>
            <a:endParaRPr lang="en-US" sz="1400" dirty="0" smtClean="0"/>
          </a:p>
          <a:p>
            <a:pPr marL="0" indent="0">
              <a:buNone/>
            </a:pPr>
            <a:r>
              <a:rPr lang="en-US" sz="1400" dirty="0"/>
              <a:t>	</a:t>
            </a:r>
            <a:r>
              <a:rPr lang="en-US" sz="1400" dirty="0" smtClean="0"/>
              <a:t>From Dover Street Market, I saw the trend on playfulness, food, and mundane everyday. I think the gloves with the embellished painted nails and the photographic food clutches show that childlike state of mind and quirkiness. New materials with shows are also important, showing chunky platforms in bright and plastic materials.</a:t>
            </a:r>
            <a:endParaRPr lang="en-US" sz="1400" dirty="0"/>
          </a:p>
        </p:txBody>
      </p:sp>
      <p:sp>
        <p:nvSpPr>
          <p:cNvPr id="4" name="TextBox 3"/>
          <p:cNvSpPr txBox="1"/>
          <p:nvPr/>
        </p:nvSpPr>
        <p:spPr>
          <a:xfrm>
            <a:off x="664308" y="190362"/>
            <a:ext cx="941283" cy="369332"/>
          </a:xfrm>
          <a:prstGeom prst="rect">
            <a:avLst/>
          </a:prstGeom>
          <a:noFill/>
        </p:spPr>
        <p:txBody>
          <a:bodyPr wrap="none" rtlCol="0">
            <a:spAutoFit/>
          </a:bodyPr>
          <a:lstStyle/>
          <a:p>
            <a:r>
              <a:rPr lang="en-US" dirty="0" smtClean="0"/>
              <a:t>Analysis</a:t>
            </a:r>
            <a:endParaRPr lang="en-US" dirty="0"/>
          </a:p>
        </p:txBody>
      </p:sp>
    </p:spTree>
    <p:extLst>
      <p:ext uri="{BB962C8B-B14F-4D97-AF65-F5344CB8AC3E}">
        <p14:creationId xmlns:p14="http://schemas.microsoft.com/office/powerpoint/2010/main" val="72287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8.36.57 PM.png"/>
          <p:cNvPicPr>
            <a:picLocks noChangeAspect="1"/>
          </p:cNvPicPr>
          <p:nvPr/>
        </p:nvPicPr>
        <p:blipFill rotWithShape="1">
          <a:blip r:embed="rId2">
            <a:extLst>
              <a:ext uri="{28A0092B-C50C-407E-A947-70E740481C1C}">
                <a14:useLocalDpi xmlns:a14="http://schemas.microsoft.com/office/drawing/2010/main" val="0"/>
              </a:ext>
            </a:extLst>
          </a:blip>
          <a:srcRect t="13549" r="5416" b="1935"/>
          <a:stretch/>
        </p:blipFill>
        <p:spPr>
          <a:xfrm>
            <a:off x="2015010" y="294018"/>
            <a:ext cx="3969763" cy="5954003"/>
          </a:xfrm>
          <a:prstGeom prst="rect">
            <a:avLst/>
          </a:prstGeom>
        </p:spPr>
      </p:pic>
      <p:pic>
        <p:nvPicPr>
          <p:cNvPr id="3" name="Picture 2" descr="Screen Shot 2015-10-22 at 8.36.45 PM.png"/>
          <p:cNvPicPr>
            <a:picLocks noChangeAspect="1"/>
          </p:cNvPicPr>
          <p:nvPr/>
        </p:nvPicPr>
        <p:blipFill rotWithShape="1">
          <a:blip r:embed="rId3">
            <a:extLst>
              <a:ext uri="{28A0092B-C50C-407E-A947-70E740481C1C}">
                <a14:useLocalDpi xmlns:a14="http://schemas.microsoft.com/office/drawing/2010/main" val="0"/>
              </a:ext>
            </a:extLst>
          </a:blip>
          <a:srcRect t="13181" r="8559"/>
          <a:stretch/>
        </p:blipFill>
        <p:spPr>
          <a:xfrm>
            <a:off x="5291181" y="294018"/>
            <a:ext cx="3852819" cy="5954003"/>
          </a:xfrm>
          <a:prstGeom prst="rect">
            <a:avLst/>
          </a:prstGeom>
        </p:spPr>
      </p:pic>
      <p:sp>
        <p:nvSpPr>
          <p:cNvPr id="5" name="TextBox 4"/>
          <p:cNvSpPr txBox="1"/>
          <p:nvPr/>
        </p:nvSpPr>
        <p:spPr>
          <a:xfrm>
            <a:off x="5984773" y="6304002"/>
            <a:ext cx="2894016" cy="369332"/>
          </a:xfrm>
          <a:prstGeom prst="rect">
            <a:avLst/>
          </a:prstGeom>
          <a:noFill/>
        </p:spPr>
        <p:txBody>
          <a:bodyPr wrap="none" rtlCol="0">
            <a:spAutoFit/>
          </a:bodyPr>
          <a:lstStyle/>
          <a:p>
            <a:r>
              <a:rPr lang="en-US" dirty="0" smtClean="0"/>
              <a:t>ASHISH SPRING/SUMMER 15</a:t>
            </a:r>
            <a:endParaRPr lang="en-US" dirty="0"/>
          </a:p>
        </p:txBody>
      </p:sp>
      <p:pic>
        <p:nvPicPr>
          <p:cNvPr id="6" name="Picture 5" descr="Screen Shot 2015-10-23 at 9.48.4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91" y="1470714"/>
            <a:ext cx="2760785" cy="3765594"/>
          </a:xfrm>
          <a:prstGeom prst="rect">
            <a:avLst/>
          </a:prstGeom>
        </p:spPr>
      </p:pic>
      <p:sp>
        <p:nvSpPr>
          <p:cNvPr id="7" name="TextBox 6"/>
          <p:cNvSpPr txBox="1"/>
          <p:nvPr/>
        </p:nvSpPr>
        <p:spPr>
          <a:xfrm>
            <a:off x="569306" y="5236308"/>
            <a:ext cx="2150348" cy="646331"/>
          </a:xfrm>
          <a:prstGeom prst="rect">
            <a:avLst/>
          </a:prstGeom>
          <a:noFill/>
        </p:spPr>
        <p:txBody>
          <a:bodyPr wrap="none" rtlCol="0">
            <a:spAutoFit/>
          </a:bodyPr>
          <a:lstStyle/>
          <a:p>
            <a:r>
              <a:rPr lang="en-US" dirty="0" smtClean="0"/>
              <a:t>ALEXANDER WANG</a:t>
            </a:r>
          </a:p>
          <a:p>
            <a:r>
              <a:rPr lang="en-US" dirty="0" smtClean="0"/>
              <a:t>SPRING/SUMMER 16</a:t>
            </a:r>
            <a:endParaRPr lang="en-US" dirty="0"/>
          </a:p>
        </p:txBody>
      </p:sp>
      <p:sp>
        <p:nvSpPr>
          <p:cNvPr id="8" name="TextBox 7"/>
          <p:cNvSpPr txBox="1"/>
          <p:nvPr/>
        </p:nvSpPr>
        <p:spPr>
          <a:xfrm>
            <a:off x="279066" y="88083"/>
            <a:ext cx="1351652" cy="400110"/>
          </a:xfrm>
          <a:prstGeom prst="rect">
            <a:avLst/>
          </a:prstGeom>
          <a:noFill/>
        </p:spPr>
        <p:txBody>
          <a:bodyPr wrap="none" rtlCol="0">
            <a:spAutoFit/>
          </a:bodyPr>
          <a:lstStyle/>
          <a:p>
            <a:r>
              <a:rPr lang="en-US" sz="2000" b="1" dirty="0" smtClean="0"/>
              <a:t>Bucket Hat</a:t>
            </a:r>
            <a:endParaRPr lang="en-US" sz="2000" b="1" dirty="0"/>
          </a:p>
        </p:txBody>
      </p:sp>
    </p:spTree>
    <p:extLst>
      <p:ext uri="{BB962C8B-B14F-4D97-AF65-F5344CB8AC3E}">
        <p14:creationId xmlns:p14="http://schemas.microsoft.com/office/powerpoint/2010/main" val="20869239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9.25.26 PM.png"/>
          <p:cNvPicPr>
            <a:picLocks noChangeAspect="1"/>
          </p:cNvPicPr>
          <p:nvPr/>
        </p:nvPicPr>
        <p:blipFill rotWithShape="1">
          <a:blip r:embed="rId2">
            <a:extLst>
              <a:ext uri="{28A0092B-C50C-407E-A947-70E740481C1C}">
                <a14:useLocalDpi xmlns:a14="http://schemas.microsoft.com/office/drawing/2010/main" val="0"/>
              </a:ext>
            </a:extLst>
          </a:blip>
          <a:srcRect t="15213" r="22184"/>
          <a:stretch/>
        </p:blipFill>
        <p:spPr>
          <a:xfrm>
            <a:off x="4485256" y="226804"/>
            <a:ext cx="3791397" cy="5814699"/>
          </a:xfrm>
          <a:prstGeom prst="rect">
            <a:avLst/>
          </a:prstGeom>
        </p:spPr>
      </p:pic>
      <p:pic>
        <p:nvPicPr>
          <p:cNvPr id="3" name="Picture 2" descr="Screen Shot 2015-10-22 at 8.34.39 PM.png"/>
          <p:cNvPicPr>
            <a:picLocks noChangeAspect="1"/>
          </p:cNvPicPr>
          <p:nvPr/>
        </p:nvPicPr>
        <p:blipFill rotWithShape="1">
          <a:blip r:embed="rId3">
            <a:extLst>
              <a:ext uri="{28A0092B-C50C-407E-A947-70E740481C1C}">
                <a14:useLocalDpi xmlns:a14="http://schemas.microsoft.com/office/drawing/2010/main" val="0"/>
              </a:ext>
            </a:extLst>
          </a:blip>
          <a:srcRect l="29651" t="7415" r="33921" b="6078"/>
          <a:stretch/>
        </p:blipFill>
        <p:spPr>
          <a:xfrm>
            <a:off x="1020409" y="816496"/>
            <a:ext cx="2630388" cy="3969078"/>
          </a:xfrm>
          <a:prstGeom prst="rect">
            <a:avLst/>
          </a:prstGeom>
        </p:spPr>
      </p:pic>
      <p:sp>
        <p:nvSpPr>
          <p:cNvPr id="4" name="TextBox 3"/>
          <p:cNvSpPr txBox="1"/>
          <p:nvPr/>
        </p:nvSpPr>
        <p:spPr>
          <a:xfrm>
            <a:off x="1020409" y="5057740"/>
            <a:ext cx="2635457" cy="369332"/>
          </a:xfrm>
          <a:prstGeom prst="rect">
            <a:avLst/>
          </a:prstGeom>
          <a:noFill/>
        </p:spPr>
        <p:txBody>
          <a:bodyPr wrap="none" rtlCol="0">
            <a:spAutoFit/>
          </a:bodyPr>
          <a:lstStyle/>
          <a:p>
            <a:r>
              <a:rPr lang="en-US" dirty="0" smtClean="0"/>
              <a:t>YMC SPRING/SUMMER 15</a:t>
            </a:r>
            <a:endParaRPr lang="en-US" dirty="0"/>
          </a:p>
        </p:txBody>
      </p:sp>
      <p:sp>
        <p:nvSpPr>
          <p:cNvPr id="5" name="TextBox 4"/>
          <p:cNvSpPr txBox="1"/>
          <p:nvPr/>
        </p:nvSpPr>
        <p:spPr>
          <a:xfrm>
            <a:off x="4485256" y="6162636"/>
            <a:ext cx="3654929" cy="369332"/>
          </a:xfrm>
          <a:prstGeom prst="rect">
            <a:avLst/>
          </a:prstGeom>
          <a:noFill/>
        </p:spPr>
        <p:txBody>
          <a:bodyPr wrap="none" rtlCol="0">
            <a:spAutoFit/>
          </a:bodyPr>
          <a:lstStyle/>
          <a:p>
            <a:r>
              <a:rPr lang="en-US" dirty="0" smtClean="0"/>
              <a:t>PLASTIC TOKYO SPRING/SUMMER 16</a:t>
            </a:r>
            <a:endParaRPr lang="en-US" dirty="0"/>
          </a:p>
        </p:txBody>
      </p:sp>
      <p:sp>
        <p:nvSpPr>
          <p:cNvPr id="6" name="TextBox 5"/>
          <p:cNvSpPr txBox="1"/>
          <p:nvPr/>
        </p:nvSpPr>
        <p:spPr>
          <a:xfrm>
            <a:off x="279066" y="88083"/>
            <a:ext cx="1226117" cy="400110"/>
          </a:xfrm>
          <a:prstGeom prst="rect">
            <a:avLst/>
          </a:prstGeom>
          <a:noFill/>
        </p:spPr>
        <p:txBody>
          <a:bodyPr wrap="none" rtlCol="0">
            <a:spAutoFit/>
          </a:bodyPr>
          <a:lstStyle/>
          <a:p>
            <a:r>
              <a:rPr lang="en-US" sz="2000" b="1" dirty="0" smtClean="0"/>
              <a:t>Facemask</a:t>
            </a:r>
            <a:endParaRPr lang="en-US" sz="2000" b="1" dirty="0"/>
          </a:p>
        </p:txBody>
      </p:sp>
    </p:spTree>
    <p:extLst>
      <p:ext uri="{BB962C8B-B14F-4D97-AF65-F5344CB8AC3E}">
        <p14:creationId xmlns:p14="http://schemas.microsoft.com/office/powerpoint/2010/main" val="18291071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8.22.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903"/>
            <a:ext cx="9295896" cy="5560252"/>
          </a:xfrm>
          <a:prstGeom prst="rect">
            <a:avLst/>
          </a:prstGeom>
        </p:spPr>
      </p:pic>
      <p:pic>
        <p:nvPicPr>
          <p:cNvPr id="3" name="Picture 2" descr="Screen Shot 2015-10-23 at 9.51.4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879" y="5373080"/>
            <a:ext cx="3171017" cy="4767385"/>
          </a:xfrm>
          <a:prstGeom prst="rect">
            <a:avLst/>
          </a:prstGeom>
        </p:spPr>
      </p:pic>
      <p:sp>
        <p:nvSpPr>
          <p:cNvPr id="4" name="TextBox 3"/>
          <p:cNvSpPr txBox="1"/>
          <p:nvPr/>
        </p:nvSpPr>
        <p:spPr>
          <a:xfrm>
            <a:off x="4380845" y="6544562"/>
            <a:ext cx="1562898" cy="369332"/>
          </a:xfrm>
          <a:prstGeom prst="rect">
            <a:avLst/>
          </a:prstGeom>
          <a:noFill/>
        </p:spPr>
        <p:txBody>
          <a:bodyPr wrap="none" rtlCol="0">
            <a:spAutoFit/>
          </a:bodyPr>
          <a:lstStyle/>
          <a:p>
            <a:r>
              <a:rPr lang="en-US" dirty="0" smtClean="0"/>
              <a:t>Kate Bosworth</a:t>
            </a:r>
            <a:endParaRPr lang="en-US" dirty="0"/>
          </a:p>
        </p:txBody>
      </p:sp>
    </p:spTree>
    <p:extLst>
      <p:ext uri="{BB962C8B-B14F-4D97-AF65-F5344CB8AC3E}">
        <p14:creationId xmlns:p14="http://schemas.microsoft.com/office/powerpoint/2010/main" val="36693505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8.43.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5485"/>
            <a:ext cx="9144000" cy="5203090"/>
          </a:xfrm>
          <a:prstGeom prst="rect">
            <a:avLst/>
          </a:prstGeom>
        </p:spPr>
      </p:pic>
      <p:sp>
        <p:nvSpPr>
          <p:cNvPr id="3" name="TextBox 2"/>
          <p:cNvSpPr txBox="1"/>
          <p:nvPr/>
        </p:nvSpPr>
        <p:spPr>
          <a:xfrm>
            <a:off x="279066" y="88083"/>
            <a:ext cx="2295120" cy="400110"/>
          </a:xfrm>
          <a:prstGeom prst="rect">
            <a:avLst/>
          </a:prstGeom>
          <a:noFill/>
        </p:spPr>
        <p:txBody>
          <a:bodyPr wrap="none" rtlCol="0">
            <a:spAutoFit/>
          </a:bodyPr>
          <a:lstStyle/>
          <a:p>
            <a:r>
              <a:rPr lang="en-US" sz="2000" b="1" dirty="0" smtClean="0"/>
              <a:t>Hair </a:t>
            </a:r>
            <a:r>
              <a:rPr lang="en-US" sz="2000" b="1" dirty="0" smtClean="0"/>
              <a:t>ornamentation</a:t>
            </a:r>
            <a:endParaRPr lang="en-US" sz="2000" b="1" dirty="0"/>
          </a:p>
        </p:txBody>
      </p:sp>
    </p:spTree>
    <p:extLst>
      <p:ext uri="{BB962C8B-B14F-4D97-AF65-F5344CB8AC3E}">
        <p14:creationId xmlns:p14="http://schemas.microsoft.com/office/powerpoint/2010/main" val="4285125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9.09.16 PM.png"/>
          <p:cNvPicPr>
            <a:picLocks noChangeAspect="1"/>
          </p:cNvPicPr>
          <p:nvPr/>
        </p:nvPicPr>
        <p:blipFill rotWithShape="1">
          <a:blip r:embed="rId2">
            <a:extLst>
              <a:ext uri="{28A0092B-C50C-407E-A947-70E740481C1C}">
                <a14:useLocalDpi xmlns:a14="http://schemas.microsoft.com/office/drawing/2010/main" val="0"/>
              </a:ext>
            </a:extLst>
          </a:blip>
          <a:srcRect t="14437" r="14470"/>
          <a:stretch/>
        </p:blipFill>
        <p:spPr>
          <a:xfrm>
            <a:off x="642921" y="688759"/>
            <a:ext cx="3834894" cy="5867908"/>
          </a:xfrm>
          <a:prstGeom prst="rect">
            <a:avLst/>
          </a:prstGeom>
        </p:spPr>
      </p:pic>
      <p:sp>
        <p:nvSpPr>
          <p:cNvPr id="4" name="TextBox 3"/>
          <p:cNvSpPr txBox="1"/>
          <p:nvPr/>
        </p:nvSpPr>
        <p:spPr>
          <a:xfrm>
            <a:off x="1302006" y="319427"/>
            <a:ext cx="2855244" cy="369332"/>
          </a:xfrm>
          <a:prstGeom prst="rect">
            <a:avLst/>
          </a:prstGeom>
          <a:noFill/>
        </p:spPr>
        <p:txBody>
          <a:bodyPr wrap="none" rtlCol="0">
            <a:spAutoFit/>
          </a:bodyPr>
          <a:lstStyle/>
          <a:p>
            <a:r>
              <a:rPr lang="en-US" dirty="0" smtClean="0"/>
              <a:t>CELINE SPRING/SUMMER 16</a:t>
            </a:r>
            <a:endParaRPr lang="en-US" dirty="0"/>
          </a:p>
        </p:txBody>
      </p:sp>
      <p:pic>
        <p:nvPicPr>
          <p:cNvPr id="5" name="Picture 4" descr="Screen Shot 2015-10-22 at 9.21.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659" y="687145"/>
            <a:ext cx="2663741" cy="5869522"/>
          </a:xfrm>
          <a:prstGeom prst="rect">
            <a:avLst/>
          </a:prstGeom>
        </p:spPr>
      </p:pic>
      <p:sp>
        <p:nvSpPr>
          <p:cNvPr id="6" name="TextBox 5"/>
          <p:cNvSpPr txBox="1"/>
          <p:nvPr/>
        </p:nvSpPr>
        <p:spPr>
          <a:xfrm>
            <a:off x="5932789" y="6187335"/>
            <a:ext cx="1467068" cy="369332"/>
          </a:xfrm>
          <a:prstGeom prst="rect">
            <a:avLst/>
          </a:prstGeom>
          <a:noFill/>
        </p:spPr>
        <p:txBody>
          <a:bodyPr wrap="none" rtlCol="0">
            <a:spAutoFit/>
          </a:bodyPr>
          <a:lstStyle/>
          <a:p>
            <a:r>
              <a:rPr lang="en-US" dirty="0" smtClean="0"/>
              <a:t>SONIA RYKIEL </a:t>
            </a:r>
            <a:endParaRPr lang="en-US" dirty="0"/>
          </a:p>
        </p:txBody>
      </p:sp>
      <p:sp>
        <p:nvSpPr>
          <p:cNvPr id="7" name="TextBox 6"/>
          <p:cNvSpPr txBox="1"/>
          <p:nvPr/>
        </p:nvSpPr>
        <p:spPr>
          <a:xfrm>
            <a:off x="7168013" y="76327"/>
            <a:ext cx="1885728" cy="400110"/>
          </a:xfrm>
          <a:prstGeom prst="rect">
            <a:avLst/>
          </a:prstGeom>
          <a:noFill/>
        </p:spPr>
        <p:txBody>
          <a:bodyPr wrap="none" rtlCol="0">
            <a:spAutoFit/>
          </a:bodyPr>
          <a:lstStyle/>
          <a:p>
            <a:r>
              <a:rPr lang="en-US" sz="2000" b="1" dirty="0" smtClean="0"/>
              <a:t>Sleek Utilitarian</a:t>
            </a:r>
            <a:endParaRPr lang="en-US" sz="2000" b="1" dirty="0"/>
          </a:p>
        </p:txBody>
      </p:sp>
    </p:spTree>
    <p:extLst>
      <p:ext uri="{BB962C8B-B14F-4D97-AF65-F5344CB8AC3E}">
        <p14:creationId xmlns:p14="http://schemas.microsoft.com/office/powerpoint/2010/main" val="2027198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9.16.41 PM.png"/>
          <p:cNvPicPr>
            <a:picLocks noChangeAspect="1"/>
          </p:cNvPicPr>
          <p:nvPr/>
        </p:nvPicPr>
        <p:blipFill rotWithShape="1">
          <a:blip r:embed="rId2">
            <a:extLst>
              <a:ext uri="{28A0092B-C50C-407E-A947-70E740481C1C}">
                <a14:useLocalDpi xmlns:a14="http://schemas.microsoft.com/office/drawing/2010/main" val="0"/>
              </a:ext>
            </a:extLst>
          </a:blip>
          <a:srcRect t="5540" r="42441" b="6836"/>
          <a:stretch/>
        </p:blipFill>
        <p:spPr>
          <a:xfrm>
            <a:off x="200327" y="4236917"/>
            <a:ext cx="3243790" cy="2316492"/>
          </a:xfrm>
          <a:prstGeom prst="rect">
            <a:avLst/>
          </a:prstGeom>
        </p:spPr>
      </p:pic>
      <p:pic>
        <p:nvPicPr>
          <p:cNvPr id="3" name="Picture 2" descr="Screen Shot 2015-10-22 at 9.16.53 PM.png"/>
          <p:cNvPicPr>
            <a:picLocks noChangeAspect="1"/>
          </p:cNvPicPr>
          <p:nvPr/>
        </p:nvPicPr>
        <p:blipFill rotWithShape="1">
          <a:blip r:embed="rId3">
            <a:extLst>
              <a:ext uri="{28A0092B-C50C-407E-A947-70E740481C1C}">
                <a14:useLocalDpi xmlns:a14="http://schemas.microsoft.com/office/drawing/2010/main" val="0"/>
              </a:ext>
            </a:extLst>
          </a:blip>
          <a:srcRect t="6346" r="38061" b="7633"/>
          <a:stretch/>
        </p:blipFill>
        <p:spPr>
          <a:xfrm>
            <a:off x="-251761" y="0"/>
            <a:ext cx="3879958" cy="2625895"/>
          </a:xfrm>
          <a:prstGeom prst="rect">
            <a:avLst/>
          </a:prstGeom>
        </p:spPr>
      </p:pic>
      <p:sp>
        <p:nvSpPr>
          <p:cNvPr id="18" name="TextBox 17"/>
          <p:cNvSpPr txBox="1"/>
          <p:nvPr/>
        </p:nvSpPr>
        <p:spPr>
          <a:xfrm>
            <a:off x="807527" y="2810561"/>
            <a:ext cx="1761382" cy="369332"/>
          </a:xfrm>
          <a:prstGeom prst="rect">
            <a:avLst/>
          </a:prstGeom>
          <a:noFill/>
        </p:spPr>
        <p:txBody>
          <a:bodyPr wrap="none" rtlCol="0">
            <a:spAutoFit/>
          </a:bodyPr>
          <a:lstStyle/>
          <a:p>
            <a:r>
              <a:rPr lang="en-US" dirty="0" smtClean="0"/>
              <a:t>Mary </a:t>
            </a:r>
            <a:r>
              <a:rPr lang="en-US" dirty="0" err="1" smtClean="0"/>
              <a:t>Katrantzou</a:t>
            </a:r>
            <a:endParaRPr lang="en-US" dirty="0"/>
          </a:p>
        </p:txBody>
      </p:sp>
      <p:sp>
        <p:nvSpPr>
          <p:cNvPr id="19" name="TextBox 18"/>
          <p:cNvSpPr txBox="1"/>
          <p:nvPr/>
        </p:nvSpPr>
        <p:spPr>
          <a:xfrm>
            <a:off x="454662" y="4052251"/>
            <a:ext cx="1233556" cy="369332"/>
          </a:xfrm>
          <a:prstGeom prst="rect">
            <a:avLst/>
          </a:prstGeom>
          <a:noFill/>
        </p:spPr>
        <p:txBody>
          <a:bodyPr wrap="none" rtlCol="0">
            <a:spAutoFit/>
          </a:bodyPr>
          <a:lstStyle/>
          <a:p>
            <a:r>
              <a:rPr lang="en-US" dirty="0" smtClean="0"/>
              <a:t>Kate Spade</a:t>
            </a:r>
            <a:endParaRPr lang="en-US" dirty="0"/>
          </a:p>
        </p:txBody>
      </p:sp>
      <p:pic>
        <p:nvPicPr>
          <p:cNvPr id="20" name="Picture 19" descr="Screen Shot 2015-10-22 at 9.41.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475" y="2819609"/>
            <a:ext cx="2489200" cy="3733800"/>
          </a:xfrm>
          <a:prstGeom prst="rect">
            <a:avLst/>
          </a:prstGeom>
        </p:spPr>
      </p:pic>
      <p:sp>
        <p:nvSpPr>
          <p:cNvPr id="21" name="TextBox 20"/>
          <p:cNvSpPr txBox="1"/>
          <p:nvPr/>
        </p:nvSpPr>
        <p:spPr>
          <a:xfrm>
            <a:off x="6400039" y="2450277"/>
            <a:ext cx="1740418" cy="369332"/>
          </a:xfrm>
          <a:prstGeom prst="rect">
            <a:avLst/>
          </a:prstGeom>
          <a:noFill/>
        </p:spPr>
        <p:txBody>
          <a:bodyPr wrap="none" rtlCol="0">
            <a:spAutoFit/>
          </a:bodyPr>
          <a:lstStyle/>
          <a:p>
            <a:r>
              <a:rPr lang="en-US" dirty="0" smtClean="0"/>
              <a:t>Anya Hindmarch</a:t>
            </a:r>
            <a:endParaRPr lang="en-US" dirty="0"/>
          </a:p>
        </p:txBody>
      </p:sp>
      <p:pic>
        <p:nvPicPr>
          <p:cNvPr id="22" name="Picture 21" descr="Screen Shot 2015-10-22 at 9.55.2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1716" y="408954"/>
            <a:ext cx="2743960" cy="2069838"/>
          </a:xfrm>
          <a:prstGeom prst="rect">
            <a:avLst/>
          </a:prstGeom>
        </p:spPr>
      </p:pic>
      <p:sp>
        <p:nvSpPr>
          <p:cNvPr id="23" name="TextBox 22"/>
          <p:cNvSpPr txBox="1"/>
          <p:nvPr/>
        </p:nvSpPr>
        <p:spPr>
          <a:xfrm>
            <a:off x="6019475" y="2087936"/>
            <a:ext cx="1108897" cy="369332"/>
          </a:xfrm>
          <a:prstGeom prst="rect">
            <a:avLst/>
          </a:prstGeom>
          <a:noFill/>
        </p:spPr>
        <p:txBody>
          <a:bodyPr wrap="none" rtlCol="0">
            <a:spAutoFit/>
          </a:bodyPr>
          <a:lstStyle/>
          <a:p>
            <a:r>
              <a:rPr lang="en-US" dirty="0" smtClean="0">
                <a:solidFill>
                  <a:schemeClr val="bg1"/>
                </a:solidFill>
              </a:rPr>
              <a:t>Moschino</a:t>
            </a:r>
            <a:endParaRPr lang="en-US" dirty="0">
              <a:solidFill>
                <a:schemeClr val="bg1"/>
              </a:solidFill>
            </a:endParaRPr>
          </a:p>
        </p:txBody>
      </p:sp>
      <p:pic>
        <p:nvPicPr>
          <p:cNvPr id="24" name="Picture 23"/>
          <p:cNvPicPr>
            <a:picLocks noChangeAspect="1"/>
          </p:cNvPicPr>
          <p:nvPr/>
        </p:nvPicPr>
        <p:blipFill>
          <a:blip r:embed="rId6"/>
          <a:stretch>
            <a:fillRect/>
          </a:stretch>
        </p:blipFill>
        <p:spPr>
          <a:xfrm>
            <a:off x="3444117" y="1851172"/>
            <a:ext cx="2278436" cy="3417654"/>
          </a:xfrm>
          <a:prstGeom prst="rect">
            <a:avLst/>
          </a:prstGeom>
        </p:spPr>
      </p:pic>
      <p:sp>
        <p:nvSpPr>
          <p:cNvPr id="25" name="TextBox 24"/>
          <p:cNvSpPr txBox="1"/>
          <p:nvPr/>
        </p:nvSpPr>
        <p:spPr>
          <a:xfrm>
            <a:off x="3809652" y="1211120"/>
            <a:ext cx="1675158" cy="369332"/>
          </a:xfrm>
          <a:prstGeom prst="rect">
            <a:avLst/>
          </a:prstGeom>
          <a:noFill/>
        </p:spPr>
        <p:txBody>
          <a:bodyPr wrap="none" rtlCol="0">
            <a:spAutoFit/>
          </a:bodyPr>
          <a:lstStyle/>
          <a:p>
            <a:r>
              <a:rPr lang="en-US" dirty="0" smtClean="0"/>
              <a:t>Sophia Webster</a:t>
            </a:r>
            <a:endParaRPr lang="en-US" dirty="0"/>
          </a:p>
        </p:txBody>
      </p:sp>
      <p:sp>
        <p:nvSpPr>
          <p:cNvPr id="12" name="TextBox 11"/>
          <p:cNvSpPr txBox="1"/>
          <p:nvPr/>
        </p:nvSpPr>
        <p:spPr>
          <a:xfrm>
            <a:off x="7168013" y="76327"/>
            <a:ext cx="1665315" cy="400110"/>
          </a:xfrm>
          <a:prstGeom prst="rect">
            <a:avLst/>
          </a:prstGeom>
          <a:noFill/>
        </p:spPr>
        <p:txBody>
          <a:bodyPr wrap="none" rtlCol="0">
            <a:spAutoFit/>
          </a:bodyPr>
          <a:lstStyle/>
          <a:p>
            <a:r>
              <a:rPr lang="en-US" sz="2000" b="1" dirty="0" smtClean="0"/>
              <a:t>Kitsch Culture</a:t>
            </a:r>
            <a:endParaRPr lang="en-US" sz="2000" b="1" dirty="0"/>
          </a:p>
        </p:txBody>
      </p:sp>
    </p:spTree>
    <p:extLst>
      <p:ext uri="{BB962C8B-B14F-4D97-AF65-F5344CB8AC3E}">
        <p14:creationId xmlns:p14="http://schemas.microsoft.com/office/powerpoint/2010/main" val="182073138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0-23 at 8.51.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24" y="27315"/>
            <a:ext cx="6582752" cy="4425513"/>
          </a:xfrm>
          <a:prstGeom prst="rect">
            <a:avLst/>
          </a:prstGeom>
        </p:spPr>
      </p:pic>
      <p:pic>
        <p:nvPicPr>
          <p:cNvPr id="2" name="Picture 1" descr="Screen Shot 2015-10-23 at 8.52.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144" y="2508365"/>
            <a:ext cx="4619663" cy="4349635"/>
          </a:xfrm>
          <a:prstGeom prst="rect">
            <a:avLst/>
          </a:prstGeom>
        </p:spPr>
      </p:pic>
      <p:sp>
        <p:nvSpPr>
          <p:cNvPr id="4" name="TextBox 3"/>
          <p:cNvSpPr txBox="1"/>
          <p:nvPr/>
        </p:nvSpPr>
        <p:spPr>
          <a:xfrm>
            <a:off x="365178" y="6058192"/>
            <a:ext cx="3194504" cy="369332"/>
          </a:xfrm>
          <a:prstGeom prst="rect">
            <a:avLst/>
          </a:prstGeom>
          <a:noFill/>
        </p:spPr>
        <p:txBody>
          <a:bodyPr wrap="none" rtlCol="0">
            <a:spAutoFit/>
          </a:bodyPr>
          <a:lstStyle/>
          <a:p>
            <a:r>
              <a:rPr lang="en-US" dirty="0" smtClean="0"/>
              <a:t>Nicholas Kirkwood 10 Collection</a:t>
            </a:r>
            <a:endParaRPr lang="en-US" dirty="0"/>
          </a:p>
        </p:txBody>
      </p:sp>
      <p:sp>
        <p:nvSpPr>
          <p:cNvPr id="5" name="TextBox 4"/>
          <p:cNvSpPr txBox="1"/>
          <p:nvPr/>
        </p:nvSpPr>
        <p:spPr>
          <a:xfrm>
            <a:off x="7168013" y="76327"/>
            <a:ext cx="1665315" cy="400110"/>
          </a:xfrm>
          <a:prstGeom prst="rect">
            <a:avLst/>
          </a:prstGeom>
          <a:noFill/>
        </p:spPr>
        <p:txBody>
          <a:bodyPr wrap="none" rtlCol="0">
            <a:spAutoFit/>
          </a:bodyPr>
          <a:lstStyle/>
          <a:p>
            <a:r>
              <a:rPr lang="en-US" sz="2000" b="1" dirty="0" smtClean="0"/>
              <a:t>Kitsch Culture</a:t>
            </a:r>
            <a:endParaRPr lang="en-US" sz="2000" b="1" dirty="0"/>
          </a:p>
        </p:txBody>
      </p:sp>
    </p:spTree>
    <p:extLst>
      <p:ext uri="{BB962C8B-B14F-4D97-AF65-F5344CB8AC3E}">
        <p14:creationId xmlns:p14="http://schemas.microsoft.com/office/powerpoint/2010/main" val="133378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2 at 8.48.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0283"/>
            <a:ext cx="9144000" cy="5295719"/>
          </a:xfrm>
          <a:prstGeom prst="rect">
            <a:avLst/>
          </a:prstGeom>
        </p:spPr>
      </p:pic>
    </p:spTree>
    <p:extLst>
      <p:ext uri="{BB962C8B-B14F-4D97-AF65-F5344CB8AC3E}">
        <p14:creationId xmlns:p14="http://schemas.microsoft.com/office/powerpoint/2010/main" val="457592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775</TotalTime>
  <Words>77</Words>
  <Application>Microsoft Macintosh PowerPoint</Application>
  <PresentationFormat>On-screen Show (4:3)</PresentationFormat>
  <Paragraphs>36</Paragraphs>
  <Slides>13</Slides>
  <Notes>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Trend Research Accessory Design Project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Sydney Loew</dc:creator>
  <cp:lastModifiedBy>Sydney Loew</cp:lastModifiedBy>
  <cp:revision>17</cp:revision>
  <dcterms:created xsi:type="dcterms:W3CDTF">2015-10-23T01:19:52Z</dcterms:created>
  <dcterms:modified xsi:type="dcterms:W3CDTF">2015-10-23T14:16:58Z</dcterms:modified>
</cp:coreProperties>
</file>