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2751815"/>
            <a:ext cx="10464801" cy="3302001"/>
          </a:xfrm>
          <a:prstGeom prst="rect">
            <a:avLst/>
          </a:prstGeom>
        </p:spPr>
        <p:txBody>
          <a:bodyPr/>
          <a:lstStyle>
            <a:lvl1pPr>
              <a:defRPr sz="8200">
                <a:latin typeface="Fira Sans Light"/>
                <a:ea typeface="Fira Sans Light"/>
                <a:cs typeface="Fira Sans Light"/>
                <a:sym typeface="Fira Sans Light"/>
              </a:defRPr>
            </a:lvl1pPr>
          </a:lstStyle>
          <a:p>
            <a:pPr/>
            <a:r>
              <a:t>Whitney Biennial 2017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269999" y="4686537"/>
            <a:ext cx="10464801" cy="1130301"/>
          </a:xfrm>
          <a:prstGeom prst="rect">
            <a:avLst/>
          </a:prstGeom>
        </p:spPr>
        <p:txBody>
          <a:bodyPr/>
          <a:lstStyle>
            <a:lvl1pPr>
              <a:defRPr sz="4100">
                <a:latin typeface="Fira Sans ExtraLight"/>
                <a:ea typeface="Fira Sans ExtraLight"/>
                <a:cs typeface="Fira Sans ExtraLight"/>
                <a:sym typeface="Fira Sans ExtraLight"/>
              </a:defRPr>
            </a:lvl1pPr>
          </a:lstStyle>
          <a:p>
            <a:pPr/>
            <a:r>
              <a:t>Whitney Museum of American Art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5828" indent="-315828" defTabSz="457200">
              <a:spcBef>
                <a:spcPts val="0"/>
              </a:spcBef>
              <a:defRPr sz="3700">
                <a:latin typeface="Fira Sans Light"/>
                <a:ea typeface="Fira Sans Light"/>
                <a:cs typeface="Fira Sans Light"/>
                <a:sym typeface="Fira Sans Light"/>
              </a:defRPr>
            </a:pPr>
            <a:r>
              <a:t>March 17 until June 11, 2017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700">
                <a:latin typeface="Fira Sans Light"/>
                <a:ea typeface="Fira Sans Light"/>
                <a:cs typeface="Fira Sans Light"/>
                <a:sym typeface="Fira Sans Light"/>
              </a:defRPr>
            </a:pPr>
          </a:p>
          <a:p>
            <a:pPr marL="315828" indent="-315828" defTabSz="457200">
              <a:spcBef>
                <a:spcPts val="0"/>
              </a:spcBef>
              <a:defRPr sz="3700">
                <a:latin typeface="Fira Sans Light"/>
                <a:ea typeface="Fira Sans Light"/>
                <a:cs typeface="Fira Sans Light"/>
                <a:sym typeface="Fira Sans Light"/>
              </a:defRPr>
            </a:pPr>
            <a:r>
              <a:t>This is the 78th instalment 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700">
                <a:latin typeface="Fira Sans Light"/>
                <a:ea typeface="Fira Sans Light"/>
                <a:cs typeface="Fira Sans Light"/>
                <a:sym typeface="Fira Sans Light"/>
              </a:defRPr>
            </a:pPr>
          </a:p>
          <a:p>
            <a:pPr marL="315828" indent="-315828" defTabSz="457200">
              <a:spcBef>
                <a:spcPts val="0"/>
              </a:spcBef>
              <a:defRPr sz="3700">
                <a:latin typeface="Fira Sans Light"/>
                <a:ea typeface="Fira Sans Light"/>
                <a:cs typeface="Fira Sans Light"/>
                <a:sym typeface="Fira Sans Light"/>
              </a:defRPr>
            </a:pPr>
            <a:r>
              <a:t>It includes 63 individuals and collectives</a:t>
            </a:r>
          </a:p>
        </p:txBody>
      </p:sp>
      <p:sp>
        <p:nvSpPr>
          <p:cNvPr id="123" name="Shape 123"/>
          <p:cNvSpPr/>
          <p:nvPr/>
        </p:nvSpPr>
        <p:spPr>
          <a:xfrm>
            <a:off x="1269999" y="-317500"/>
            <a:ext cx="1046480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sz="7100">
                <a:latin typeface="Fira Sans Light"/>
                <a:ea typeface="Fira Sans Light"/>
                <a:cs typeface="Fira Sans Light"/>
                <a:sym typeface="Fira Sans Light"/>
              </a:defRPr>
            </a:lvl1pPr>
          </a:lstStyle>
          <a:p>
            <a:pPr/>
            <a:r>
              <a:t>Whitney Biennial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 rot="16200000">
            <a:off x="-3204247" y="4165600"/>
            <a:ext cx="10464801" cy="1422401"/>
          </a:xfrm>
          <a:prstGeom prst="rect">
            <a:avLst/>
          </a:prstGeom>
        </p:spPr>
        <p:txBody>
          <a:bodyPr/>
          <a:lstStyle>
            <a:lvl1pPr defTabSz="457200">
              <a:defRPr sz="5700">
                <a:latin typeface="Fira Sans Light"/>
                <a:ea typeface="Fira Sans Light"/>
                <a:cs typeface="Fira Sans Light"/>
                <a:sym typeface="Fira Sans Light"/>
              </a:defRPr>
            </a:lvl1pPr>
          </a:lstStyle>
          <a:p>
            <a:pPr/>
            <a:r>
              <a:t>HENRY TAYLOR</a:t>
            </a:r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30265" y="4120552"/>
            <a:ext cx="3528771" cy="1512496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Fira Sans Light"/>
                <a:ea typeface="Fira Sans Light"/>
                <a:cs typeface="Fira Sans Light"/>
                <a:sym typeface="Fira Sans Light"/>
              </a:defRPr>
            </a:lvl1pPr>
          </a:lstStyle>
          <a:p>
            <a:pPr/>
            <a:r>
              <a:t>Henry Taylor (b. 1958), The 4th, 2012-2017. Acrylic on canvas.</a:t>
            </a:r>
          </a:p>
        </p:txBody>
      </p:sp>
      <p:pic>
        <p:nvPicPr>
          <p:cNvPr id="127" name="large_Taylor.H_01_forwe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6541" y="-1"/>
            <a:ext cx="4651718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Henry-Taylor-The-Times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1062" r="0" b="1106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0" name="Shape 130"/>
          <p:cNvSpPr/>
          <p:nvPr>
            <p:ph type="body" sz="quarter" idx="1"/>
          </p:nvPr>
        </p:nvSpPr>
        <p:spPr>
          <a:xfrm>
            <a:off x="1269999" y="7675824"/>
            <a:ext cx="10464801" cy="113030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ira Sans Light"/>
                <a:ea typeface="Fira Sans Light"/>
                <a:cs typeface="Fira Sans Light"/>
                <a:sym typeface="Fira Sans Light"/>
              </a:defRPr>
            </a:lvl1pPr>
          </a:lstStyle>
          <a:p>
            <a:pPr/>
            <a:r>
              <a:t>Henry Taylor, “THE TIMES THAY AINT A CHANGING, FAST ENOUGH! (2017), acrylic on canvas, 72 x 96 inches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large_Lawson.D_03_forweb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2526" r="0" b="1252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3" name="Shape 133"/>
          <p:cNvSpPr/>
          <p:nvPr>
            <p:ph type="title"/>
          </p:nvPr>
        </p:nvSpPr>
        <p:spPr>
          <a:xfrm>
            <a:off x="1269999" y="7631739"/>
            <a:ext cx="10464801" cy="1422401"/>
          </a:xfrm>
          <a:prstGeom prst="rect">
            <a:avLst/>
          </a:prstGeom>
        </p:spPr>
        <p:txBody>
          <a:bodyPr/>
          <a:lstStyle>
            <a:lvl1pPr defTabSz="457200">
              <a:defRPr sz="5700">
                <a:latin typeface="Fira Sans Light"/>
                <a:ea typeface="Fira Sans Light"/>
                <a:cs typeface="Fira Sans Light"/>
                <a:sym typeface="Fira Sans Light"/>
              </a:defRPr>
            </a:lvl1pPr>
          </a:lstStyle>
          <a:p>
            <a:pPr/>
            <a:r>
              <a:t>DEANA LAWSON</a:t>
            </a:r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1270000" y="6679113"/>
            <a:ext cx="10464800" cy="1130301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ira Sans Light"/>
                <a:ea typeface="Fira Sans Light"/>
                <a:cs typeface="Fira Sans Light"/>
                <a:sym typeface="Fira Sans Light"/>
              </a:defRPr>
            </a:lvl1pPr>
          </a:lstStyle>
          <a:p>
            <a:pPr/>
            <a:r>
              <a:t>Deana Lawson (b. 1979), Ring Bearer, 2016. Inkjet print, 43 x 54 in. (109.2 x 137.2 cm).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arge_11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4667" r="0" b="466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7" name="Shape 137"/>
          <p:cNvSpPr/>
          <p:nvPr>
            <p:ph type="title"/>
          </p:nvPr>
        </p:nvSpPr>
        <p:spPr>
          <a:xfrm>
            <a:off x="1269999" y="7707574"/>
            <a:ext cx="10464801" cy="1422401"/>
          </a:xfrm>
          <a:prstGeom prst="rect">
            <a:avLst/>
          </a:prstGeom>
        </p:spPr>
        <p:txBody>
          <a:bodyPr/>
          <a:lstStyle/>
          <a:p>
            <a:pPr defTabSz="457200">
              <a:defRPr sz="5700">
                <a:latin typeface="Fira Sans Light"/>
                <a:ea typeface="Fira Sans Light"/>
                <a:cs typeface="Fira Sans Light"/>
                <a:sym typeface="Fira Sans Light"/>
              </a:defRPr>
            </a:pPr>
            <a:r>
              <a:t>GCC </a:t>
            </a:r>
            <a:r>
              <a:rPr sz="3700"/>
              <a:t>(Gulf Cooperation Council)</a:t>
            </a:r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1270000" y="6679113"/>
            <a:ext cx="10464800" cy="113030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Fira Sans Light"/>
                <a:ea typeface="Fira Sans Light"/>
                <a:cs typeface="Fira Sans Light"/>
                <a:sym typeface="Fira Sans Light"/>
              </a:defRPr>
            </a:lvl1pPr>
          </a:lstStyle>
          <a:p>
            <a:pPr/>
            <a:r>
              <a:t>GCC, Local Police find fruit with spells, 2017 (Installation view—6th floor terrace). Metal, styrofoam, fibreglass, wood, latex pain, concrete pavers, faux rocks and other materials.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