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Source Code Pro"/>
      <p:regular r:id="rId17"/>
      <p:bold r:id="rId18"/>
    </p:embeddedFont>
    <p:embeddedFont>
      <p:font typeface="Oswald"/>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SourceCodePro-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swald-regular.fntdata"/><Relationship Id="rId6" Type="http://schemas.openxmlformats.org/officeDocument/2006/relationships/slide" Target="slides/slide1.xml"/><Relationship Id="rId18" Type="http://schemas.openxmlformats.org/officeDocument/2006/relationships/font" Target="fonts/SourceCodePro-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59cb275b6a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9cb275b6a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59cb275b6a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59cb275b6a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9cb275b6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9cb275b6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59cb275b6a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59cb275b6a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9cb275b6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9cb275b6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59cb275b6a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59cb275b6a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59cb275b6a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9cb275b6a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9cb275b6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9cb275b6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59cb275b6a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9cb275b6a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9cb275b6a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9cb275b6a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3"/>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final project: a feral woman</a:t>
            </a:r>
            <a:endParaRPr/>
          </a:p>
        </p:txBody>
      </p:sp>
      <p:sp>
        <p:nvSpPr>
          <p:cNvPr id="63" name="Google Shape;63;p13"/>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eli palandri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inspo: appearance</a:t>
            </a:r>
            <a:endParaRPr/>
          </a:p>
        </p:txBody>
      </p:sp>
      <p:pic>
        <p:nvPicPr>
          <p:cNvPr id="119" name="Google Shape;119;p22"/>
          <p:cNvPicPr preferRelativeResize="0"/>
          <p:nvPr/>
        </p:nvPicPr>
        <p:blipFill>
          <a:blip r:embed="rId3">
            <a:alphaModFix/>
          </a:blip>
          <a:stretch>
            <a:fillRect/>
          </a:stretch>
        </p:blipFill>
        <p:spPr>
          <a:xfrm>
            <a:off x="0" y="0"/>
            <a:ext cx="9143998" cy="36322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inspo: wardrobe</a:t>
            </a:r>
            <a:endParaRPr/>
          </a:p>
        </p:txBody>
      </p:sp>
      <p:pic>
        <p:nvPicPr>
          <p:cNvPr id="125" name="Google Shape;125;p23"/>
          <p:cNvPicPr preferRelativeResize="0"/>
          <p:nvPr/>
        </p:nvPicPr>
        <p:blipFill>
          <a:blip r:embed="rId3">
            <a:alphaModFix/>
          </a:blip>
          <a:stretch>
            <a:fillRect/>
          </a:stretch>
        </p:blipFill>
        <p:spPr>
          <a:xfrm>
            <a:off x="0" y="0"/>
            <a:ext cx="9181248" cy="4230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basics</a:t>
            </a:r>
            <a:endParaRPr/>
          </a:p>
        </p:txBody>
      </p:sp>
      <p:sp>
        <p:nvSpPr>
          <p:cNvPr id="69" name="Google Shape;69;p14"/>
          <p:cNvSpPr txBox="1"/>
          <p:nvPr>
            <p:ph idx="1" type="body"/>
          </p:nvPr>
        </p:nvSpPr>
        <p:spPr>
          <a:xfrm>
            <a:off x="311700" y="1468825"/>
            <a:ext cx="8435400" cy="30999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0"/>
              </a:spcAft>
              <a:buNone/>
            </a:pPr>
            <a:r>
              <a:rPr b="1" lang="en" sz="1000"/>
              <a:t>real name:</a:t>
            </a:r>
            <a:r>
              <a:rPr lang="en" sz="1000"/>
              <a:t> sofia bianca salazar</a:t>
            </a:r>
            <a:endParaRPr sz="1000"/>
          </a:p>
          <a:p>
            <a:pPr indent="0" lvl="0" marL="0" rtl="0" algn="l">
              <a:lnSpc>
                <a:spcPct val="100000"/>
              </a:lnSpc>
              <a:spcBef>
                <a:spcPts val="0"/>
              </a:spcBef>
              <a:spcAft>
                <a:spcPts val="0"/>
              </a:spcAft>
              <a:buNone/>
            </a:pPr>
            <a:r>
              <a:rPr b="1" lang="en" sz="1000"/>
              <a:t>nicknames:</a:t>
            </a:r>
            <a:r>
              <a:rPr lang="en" sz="1000"/>
              <a:t> sofie, sof, soapie, sofa, bea, barbie</a:t>
            </a:r>
            <a:endParaRPr sz="1000"/>
          </a:p>
          <a:p>
            <a:pPr indent="0" lvl="0" marL="0" rtl="0" algn="l">
              <a:lnSpc>
                <a:spcPct val="100000"/>
              </a:lnSpc>
              <a:spcBef>
                <a:spcPts val="0"/>
              </a:spcBef>
              <a:spcAft>
                <a:spcPts val="0"/>
              </a:spcAft>
              <a:buNone/>
            </a:pPr>
            <a:r>
              <a:rPr b="1" lang="en" sz="1000"/>
              <a:t>age:</a:t>
            </a:r>
            <a:r>
              <a:rPr lang="en" sz="1000"/>
              <a:t> 18</a:t>
            </a:r>
            <a:endParaRPr sz="1000"/>
          </a:p>
          <a:p>
            <a:pPr indent="0" lvl="0" marL="0" rtl="0" algn="l">
              <a:lnSpc>
                <a:spcPct val="100000"/>
              </a:lnSpc>
              <a:spcBef>
                <a:spcPts val="0"/>
              </a:spcBef>
              <a:spcAft>
                <a:spcPts val="0"/>
              </a:spcAft>
              <a:buNone/>
            </a:pPr>
            <a:r>
              <a:rPr b="1" lang="en" sz="1000"/>
              <a:t>birthday:</a:t>
            </a:r>
            <a:r>
              <a:rPr lang="en" sz="1000"/>
              <a:t> july 5th, 2000</a:t>
            </a:r>
            <a:endParaRPr sz="1000"/>
          </a:p>
          <a:p>
            <a:pPr indent="0" lvl="0" marL="0" rtl="0" algn="l">
              <a:lnSpc>
                <a:spcPct val="100000"/>
              </a:lnSpc>
              <a:spcBef>
                <a:spcPts val="0"/>
              </a:spcBef>
              <a:spcAft>
                <a:spcPts val="0"/>
              </a:spcAft>
              <a:buNone/>
            </a:pPr>
            <a:r>
              <a:rPr b="1" lang="en" sz="1000"/>
              <a:t>zodiac:</a:t>
            </a:r>
            <a:r>
              <a:rPr lang="en" sz="1000"/>
              <a:t> cancer sun, scorpio moon, aries rising</a:t>
            </a:r>
            <a:endParaRPr sz="1000"/>
          </a:p>
          <a:p>
            <a:pPr indent="0" lvl="0" marL="0" rtl="0" algn="l">
              <a:lnSpc>
                <a:spcPct val="100000"/>
              </a:lnSpc>
              <a:spcBef>
                <a:spcPts val="0"/>
              </a:spcBef>
              <a:spcAft>
                <a:spcPts val="0"/>
              </a:spcAft>
              <a:buNone/>
            </a:pPr>
            <a:r>
              <a:rPr b="1" lang="en" sz="1000"/>
              <a:t>gender:</a:t>
            </a:r>
            <a:r>
              <a:rPr lang="en" sz="1000"/>
              <a:t> cis girl</a:t>
            </a:r>
            <a:endParaRPr sz="1000"/>
          </a:p>
          <a:p>
            <a:pPr indent="0" lvl="0" marL="0" rtl="0" algn="l">
              <a:lnSpc>
                <a:spcPct val="100000"/>
              </a:lnSpc>
              <a:spcBef>
                <a:spcPts val="0"/>
              </a:spcBef>
              <a:spcAft>
                <a:spcPts val="0"/>
              </a:spcAft>
              <a:buNone/>
            </a:pPr>
            <a:r>
              <a:rPr b="1" lang="en" sz="1000"/>
              <a:t>sexuality: </a:t>
            </a:r>
            <a:r>
              <a:rPr lang="en" sz="1000"/>
              <a:t>bisexual</a:t>
            </a:r>
            <a:endParaRPr sz="1000"/>
          </a:p>
          <a:p>
            <a:pPr indent="0" lvl="0" marL="0" rtl="0" algn="l">
              <a:lnSpc>
                <a:spcPct val="100000"/>
              </a:lnSpc>
              <a:spcBef>
                <a:spcPts val="0"/>
              </a:spcBef>
              <a:spcAft>
                <a:spcPts val="0"/>
              </a:spcAft>
              <a:buNone/>
            </a:pPr>
            <a:r>
              <a:rPr b="1" lang="en" sz="1000"/>
              <a:t>nationality:</a:t>
            </a:r>
            <a:r>
              <a:rPr lang="en" sz="1000"/>
              <a:t> american</a:t>
            </a:r>
            <a:endParaRPr sz="1000"/>
          </a:p>
          <a:p>
            <a:pPr indent="0" lvl="0" marL="0" rtl="0" algn="l">
              <a:lnSpc>
                <a:spcPct val="100000"/>
              </a:lnSpc>
              <a:spcBef>
                <a:spcPts val="0"/>
              </a:spcBef>
              <a:spcAft>
                <a:spcPts val="0"/>
              </a:spcAft>
              <a:buNone/>
            </a:pPr>
            <a:r>
              <a:rPr b="1" lang="en" sz="1000"/>
              <a:t>ethnicity:</a:t>
            </a:r>
            <a:r>
              <a:rPr lang="en" sz="1000"/>
              <a:t> sephardi jewish, spanish, british</a:t>
            </a:r>
            <a:endParaRPr sz="1000"/>
          </a:p>
          <a:p>
            <a:pPr indent="0" lvl="0" marL="0" rtl="0" algn="l">
              <a:lnSpc>
                <a:spcPct val="100000"/>
              </a:lnSpc>
              <a:spcBef>
                <a:spcPts val="0"/>
              </a:spcBef>
              <a:spcAft>
                <a:spcPts val="0"/>
              </a:spcAft>
              <a:buNone/>
            </a:pPr>
            <a:r>
              <a:rPr b="1" lang="en" sz="1000"/>
              <a:t>religion:</a:t>
            </a:r>
            <a:r>
              <a:rPr lang="en" sz="1000"/>
              <a:t> reform judaism</a:t>
            </a:r>
            <a:endParaRPr sz="1000"/>
          </a:p>
          <a:p>
            <a:pPr indent="0" lvl="0" marL="0" rtl="0" algn="l">
              <a:lnSpc>
                <a:spcPct val="100000"/>
              </a:lnSpc>
              <a:spcBef>
                <a:spcPts val="0"/>
              </a:spcBef>
              <a:spcAft>
                <a:spcPts val="0"/>
              </a:spcAft>
              <a:buNone/>
            </a:pPr>
            <a:r>
              <a:rPr b="1" lang="en" sz="1000"/>
              <a:t>hometown:</a:t>
            </a:r>
            <a:r>
              <a:rPr lang="en" sz="1000"/>
              <a:t> manhattan, new york</a:t>
            </a:r>
            <a:endParaRPr sz="1000"/>
          </a:p>
          <a:p>
            <a:pPr indent="0" lvl="0" marL="0" rtl="0" algn="l">
              <a:lnSpc>
                <a:spcPct val="100000"/>
              </a:lnSpc>
              <a:spcBef>
                <a:spcPts val="0"/>
              </a:spcBef>
              <a:spcAft>
                <a:spcPts val="0"/>
              </a:spcAft>
              <a:buNone/>
            </a:pPr>
            <a:r>
              <a:rPr b="1" lang="en" sz="1000"/>
              <a:t>birthplace:</a:t>
            </a:r>
            <a:r>
              <a:rPr lang="en" sz="1000"/>
              <a:t> eden, georgia</a:t>
            </a:r>
            <a:endParaRPr sz="1000"/>
          </a:p>
          <a:p>
            <a:pPr indent="0" lvl="0" marL="0" rtl="0" algn="l">
              <a:lnSpc>
                <a:spcPct val="100000"/>
              </a:lnSpc>
              <a:spcBef>
                <a:spcPts val="0"/>
              </a:spcBef>
              <a:spcAft>
                <a:spcPts val="0"/>
              </a:spcAft>
              <a:buNone/>
            </a:pPr>
            <a:r>
              <a:rPr b="1" lang="en" sz="1000"/>
              <a:t>occupation:</a:t>
            </a:r>
            <a:r>
              <a:rPr lang="en" sz="1000"/>
              <a:t> high school menace, low-grade model, cryptid</a:t>
            </a:r>
            <a:endParaRPr sz="1000"/>
          </a:p>
          <a:p>
            <a:pPr indent="0" lvl="0" marL="0" rtl="0" algn="l">
              <a:lnSpc>
                <a:spcPct val="100000"/>
              </a:lnSpc>
              <a:spcBef>
                <a:spcPts val="0"/>
              </a:spcBef>
              <a:spcAft>
                <a:spcPts val="0"/>
              </a:spcAft>
              <a:buNone/>
            </a:pPr>
            <a:r>
              <a:rPr b="1" lang="en" sz="1000"/>
              <a:t>species: </a:t>
            </a:r>
            <a:r>
              <a:rPr lang="en" sz="1000"/>
              <a:t>cursed human</a:t>
            </a:r>
            <a:endParaRPr sz="1000"/>
          </a:p>
          <a:p>
            <a:pPr indent="0" lvl="0" marL="0" rtl="0" algn="l">
              <a:lnSpc>
                <a:spcPct val="100000"/>
              </a:lnSpc>
              <a:spcBef>
                <a:spcPts val="0"/>
              </a:spcBef>
              <a:spcAft>
                <a:spcPts val="0"/>
              </a:spcAft>
              <a:buNone/>
            </a:pPr>
            <a:r>
              <a:rPr b="1" lang="en" sz="1000"/>
              <a:t>parents:</a:t>
            </a:r>
            <a:r>
              <a:rPr lang="en" sz="1000"/>
              <a:t> vicente salazar, serena keats</a:t>
            </a:r>
            <a:endParaRPr sz="1000"/>
          </a:p>
          <a:p>
            <a:pPr indent="0" lvl="0" marL="0" rtl="0" algn="l">
              <a:lnSpc>
                <a:spcPct val="100000"/>
              </a:lnSpc>
              <a:spcBef>
                <a:spcPts val="0"/>
              </a:spcBef>
              <a:spcAft>
                <a:spcPts val="0"/>
              </a:spcAft>
              <a:buNone/>
            </a:pPr>
            <a:r>
              <a:rPr b="1" lang="en" sz="1000"/>
              <a:t>inspirations: </a:t>
            </a:r>
            <a:r>
              <a:rPr lang="en" sz="1000"/>
              <a:t>private school girls, vriska serket [homestuck], the witch [into the woods], mileena [mortal kombat], jennifer check [jennifer’s body], fairy tales, the beast [beauty &amp; the beast], glinda the good [wicked], lawrence kohlberg’s six stages of moral development, maleficent [sleeping beauty/maleficent], frankenstein, “beauty is terror”</a:t>
            </a:r>
            <a:endParaRPr sz="1000"/>
          </a:p>
          <a:p>
            <a:pPr indent="0" lvl="0" marL="0" rtl="0" algn="l">
              <a:lnSpc>
                <a:spcPct val="100000"/>
              </a:lnSpc>
              <a:spcBef>
                <a:spcPts val="0"/>
              </a:spcBef>
              <a:spcAft>
                <a:spcPts val="0"/>
              </a:spcAft>
              <a:buNone/>
            </a:pPr>
            <a:r>
              <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physical</a:t>
            </a:r>
            <a:endParaRPr/>
          </a:p>
        </p:txBody>
      </p:sp>
      <p:sp>
        <p:nvSpPr>
          <p:cNvPr id="75" name="Google Shape;75;p15"/>
          <p:cNvSpPr txBox="1"/>
          <p:nvPr>
            <p:ph idx="1" type="body"/>
          </p:nvPr>
        </p:nvSpPr>
        <p:spPr>
          <a:xfrm>
            <a:off x="311700" y="1468825"/>
            <a:ext cx="8435400" cy="30999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0"/>
              </a:spcAft>
              <a:buNone/>
            </a:pPr>
            <a:r>
              <a:rPr b="1" lang="en" sz="800"/>
              <a:t>height: </a:t>
            </a:r>
            <a:r>
              <a:rPr lang="en" sz="800"/>
              <a:t>5’11”</a:t>
            </a:r>
            <a:endParaRPr sz="800"/>
          </a:p>
          <a:p>
            <a:pPr indent="0" lvl="0" marL="0" rtl="0" algn="l">
              <a:lnSpc>
                <a:spcPct val="100000"/>
              </a:lnSpc>
              <a:spcBef>
                <a:spcPts val="0"/>
              </a:spcBef>
              <a:spcAft>
                <a:spcPts val="0"/>
              </a:spcAft>
              <a:buNone/>
            </a:pPr>
            <a:r>
              <a:rPr b="1" lang="en" sz="800"/>
              <a:t>weight: </a:t>
            </a:r>
            <a:r>
              <a:rPr lang="en" sz="800"/>
              <a:t>100-120lbs, fluctuates</a:t>
            </a:r>
            <a:endParaRPr sz="800"/>
          </a:p>
          <a:p>
            <a:pPr indent="0" lvl="0" marL="0" rtl="0" algn="l">
              <a:lnSpc>
                <a:spcPct val="100000"/>
              </a:lnSpc>
              <a:spcBef>
                <a:spcPts val="0"/>
              </a:spcBef>
              <a:spcAft>
                <a:spcPts val="0"/>
              </a:spcAft>
              <a:buNone/>
            </a:pPr>
            <a:r>
              <a:rPr b="1" lang="en" sz="800"/>
              <a:t>build: </a:t>
            </a:r>
            <a:r>
              <a:rPr lang="en" sz="800"/>
              <a:t>lean hourglass, bony, extremely underweight, loooong legs</a:t>
            </a:r>
            <a:endParaRPr sz="800"/>
          </a:p>
          <a:p>
            <a:pPr indent="0" lvl="0" marL="0" rtl="0" algn="l">
              <a:lnSpc>
                <a:spcPct val="100000"/>
              </a:lnSpc>
              <a:spcBef>
                <a:spcPts val="0"/>
              </a:spcBef>
              <a:spcAft>
                <a:spcPts val="0"/>
              </a:spcAft>
              <a:buNone/>
            </a:pPr>
            <a:r>
              <a:rPr b="1" lang="en" sz="800"/>
              <a:t>complexion: </a:t>
            </a:r>
            <a:r>
              <a:rPr lang="en" sz="800"/>
              <a:t>olive, normally glowing and clear, dulls if she hasn’t eaten</a:t>
            </a:r>
            <a:endParaRPr sz="800"/>
          </a:p>
          <a:p>
            <a:pPr indent="0" lvl="0" marL="0" rtl="0" algn="l">
              <a:lnSpc>
                <a:spcPct val="100000"/>
              </a:lnSpc>
              <a:spcBef>
                <a:spcPts val="0"/>
              </a:spcBef>
              <a:spcAft>
                <a:spcPts val="0"/>
              </a:spcAft>
              <a:buNone/>
            </a:pPr>
            <a:r>
              <a:rPr lang="en" sz="800"/>
              <a:t>in a while</a:t>
            </a:r>
            <a:endParaRPr sz="800"/>
          </a:p>
          <a:p>
            <a:pPr indent="0" lvl="0" marL="0" rtl="0" algn="l">
              <a:lnSpc>
                <a:spcPct val="100000"/>
              </a:lnSpc>
              <a:spcBef>
                <a:spcPts val="0"/>
              </a:spcBef>
              <a:spcAft>
                <a:spcPts val="0"/>
              </a:spcAft>
              <a:buNone/>
            </a:pPr>
            <a:r>
              <a:rPr b="1" lang="en" sz="800"/>
              <a:t>eye color: </a:t>
            </a:r>
            <a:r>
              <a:rPr lang="en" sz="800"/>
              <a:t>hazel brown</a:t>
            </a:r>
            <a:endParaRPr sz="800"/>
          </a:p>
          <a:p>
            <a:pPr indent="0" lvl="0" marL="0" rtl="0" algn="l">
              <a:lnSpc>
                <a:spcPct val="100000"/>
              </a:lnSpc>
              <a:spcBef>
                <a:spcPts val="0"/>
              </a:spcBef>
              <a:spcAft>
                <a:spcPts val="0"/>
              </a:spcAft>
              <a:buNone/>
            </a:pPr>
            <a:r>
              <a:rPr b="1" lang="en" sz="800"/>
              <a:t>hair color: </a:t>
            </a:r>
            <a:r>
              <a:rPr lang="en" sz="800"/>
              <a:t>golden blonde, later platinum</a:t>
            </a:r>
            <a:endParaRPr sz="800"/>
          </a:p>
          <a:p>
            <a:pPr indent="0" lvl="0" marL="0" rtl="0" algn="l">
              <a:lnSpc>
                <a:spcPct val="100000"/>
              </a:lnSpc>
              <a:spcBef>
                <a:spcPts val="0"/>
              </a:spcBef>
              <a:spcAft>
                <a:spcPts val="0"/>
              </a:spcAft>
              <a:buNone/>
            </a:pPr>
            <a:r>
              <a:rPr b="1" lang="en" sz="800"/>
              <a:t>hair type: </a:t>
            </a:r>
            <a:r>
              <a:rPr lang="en" sz="800"/>
              <a:t>slightly wavy, thick, cared for religiously</a:t>
            </a:r>
            <a:endParaRPr sz="800"/>
          </a:p>
          <a:p>
            <a:pPr indent="0" lvl="0" marL="0" rtl="0" algn="l">
              <a:lnSpc>
                <a:spcPct val="100000"/>
              </a:lnSpc>
              <a:spcBef>
                <a:spcPts val="0"/>
              </a:spcBef>
              <a:spcAft>
                <a:spcPts val="0"/>
              </a:spcAft>
              <a:buNone/>
            </a:pPr>
            <a:r>
              <a:rPr b="1" lang="en" sz="800"/>
              <a:t>hair style: </a:t>
            </a:r>
            <a:r>
              <a:rPr lang="en" sz="800"/>
              <a:t>ultra-long, no distinct style</a:t>
            </a:r>
            <a:endParaRPr sz="800"/>
          </a:p>
          <a:p>
            <a:pPr indent="0" lvl="0" marL="0" rtl="0" algn="l">
              <a:lnSpc>
                <a:spcPct val="100000"/>
              </a:lnSpc>
              <a:spcBef>
                <a:spcPts val="0"/>
              </a:spcBef>
              <a:spcAft>
                <a:spcPts val="0"/>
              </a:spcAft>
              <a:buNone/>
            </a:pPr>
            <a:r>
              <a:t/>
            </a:r>
            <a:endParaRPr b="1" sz="800"/>
          </a:p>
          <a:p>
            <a:pPr indent="0" lvl="0" marL="0" rtl="0" algn="l">
              <a:lnSpc>
                <a:spcPct val="100000"/>
              </a:lnSpc>
              <a:spcBef>
                <a:spcPts val="0"/>
              </a:spcBef>
              <a:spcAft>
                <a:spcPts val="0"/>
              </a:spcAft>
              <a:buNone/>
            </a:pPr>
            <a:r>
              <a:t/>
            </a:r>
            <a:endParaRPr b="1" sz="800"/>
          </a:p>
        </p:txBody>
      </p:sp>
      <p:pic>
        <p:nvPicPr>
          <p:cNvPr id="76" name="Google Shape;76;p15"/>
          <p:cNvPicPr preferRelativeResize="0"/>
          <p:nvPr/>
        </p:nvPicPr>
        <p:blipFill>
          <a:blip r:embed="rId3">
            <a:alphaModFix/>
          </a:blip>
          <a:stretch>
            <a:fillRect/>
          </a:stretch>
        </p:blipFill>
        <p:spPr>
          <a:xfrm>
            <a:off x="4892625" y="430625"/>
            <a:ext cx="4142524" cy="4210425"/>
          </a:xfrm>
          <a:prstGeom prst="rect">
            <a:avLst/>
          </a:prstGeom>
          <a:noFill/>
          <a:ln>
            <a:noFill/>
          </a:ln>
        </p:spPr>
      </p:pic>
      <p:pic>
        <p:nvPicPr>
          <p:cNvPr id="77" name="Google Shape;77;p15"/>
          <p:cNvPicPr preferRelativeResize="0"/>
          <p:nvPr/>
        </p:nvPicPr>
        <p:blipFill>
          <a:blip r:embed="rId4">
            <a:alphaModFix/>
          </a:blip>
          <a:stretch>
            <a:fillRect/>
          </a:stretch>
        </p:blipFill>
        <p:spPr>
          <a:xfrm>
            <a:off x="909976" y="2740375"/>
            <a:ext cx="2774549" cy="19945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personality</a:t>
            </a:r>
            <a:endParaRPr/>
          </a:p>
        </p:txBody>
      </p:sp>
      <p:sp>
        <p:nvSpPr>
          <p:cNvPr id="83" name="Google Shape;83;p16"/>
          <p:cNvSpPr txBox="1"/>
          <p:nvPr>
            <p:ph idx="1" type="body"/>
          </p:nvPr>
        </p:nvSpPr>
        <p:spPr>
          <a:xfrm>
            <a:off x="311700" y="1468825"/>
            <a:ext cx="8435400" cy="30999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0"/>
              </a:spcAft>
              <a:buNone/>
            </a:pPr>
            <a:r>
              <a:rPr b="1" lang="en" sz="1000"/>
              <a:t>traits: </a:t>
            </a:r>
            <a:r>
              <a:rPr lang="en" sz="1000"/>
              <a:t>vain, assertive, forgiving, self conscious, hypocritical, judgemental, bold, altruistic, charming, snotty, polarized, generous, wrathful, dramatic, insightful, empathetic, ditzy, volatile, direct, oblivious, opinionated, talkative, tenacious, impulsive, competitive, violent, brutally honest, cruel, extroverted, envious, outspoken, credulous, jaded</a:t>
            </a:r>
            <a:endParaRPr sz="1000"/>
          </a:p>
          <a:p>
            <a:pPr indent="0" lvl="0" marL="0" rtl="0" algn="l">
              <a:lnSpc>
                <a:spcPct val="100000"/>
              </a:lnSpc>
              <a:spcBef>
                <a:spcPts val="0"/>
              </a:spcBef>
              <a:spcAft>
                <a:spcPts val="0"/>
              </a:spcAft>
              <a:buNone/>
            </a:pPr>
            <a:r>
              <a:rPr b="1" lang="en" sz="1000"/>
              <a:t>philosophy:</a:t>
            </a:r>
            <a:r>
              <a:rPr lang="en" sz="1000"/>
              <a:t> optimistic idealist</a:t>
            </a:r>
            <a:endParaRPr sz="1000"/>
          </a:p>
          <a:p>
            <a:pPr indent="0" lvl="0" marL="0" rtl="0" algn="l">
              <a:lnSpc>
                <a:spcPct val="100000"/>
              </a:lnSpc>
              <a:spcBef>
                <a:spcPts val="0"/>
              </a:spcBef>
              <a:spcAft>
                <a:spcPts val="0"/>
              </a:spcAft>
              <a:buNone/>
            </a:pPr>
            <a:r>
              <a:rPr b="1" lang="en" sz="1000"/>
              <a:t>alignment: </a:t>
            </a:r>
            <a:r>
              <a:rPr lang="en" sz="1000"/>
              <a:t>true neutral</a:t>
            </a:r>
            <a:endParaRPr sz="1000"/>
          </a:p>
          <a:p>
            <a:pPr indent="0" lvl="0" marL="0" rtl="0" algn="l">
              <a:lnSpc>
                <a:spcPct val="100000"/>
              </a:lnSpc>
              <a:spcBef>
                <a:spcPts val="0"/>
              </a:spcBef>
              <a:spcAft>
                <a:spcPts val="0"/>
              </a:spcAft>
              <a:buNone/>
            </a:pPr>
            <a:r>
              <a:rPr b="1" lang="en" sz="1000"/>
              <a:t>mbti: </a:t>
            </a:r>
            <a:r>
              <a:rPr lang="en" sz="1000"/>
              <a:t>esfj</a:t>
            </a:r>
            <a:endParaRPr sz="1000"/>
          </a:p>
          <a:p>
            <a:pPr indent="0" lvl="0" marL="0" rtl="0" algn="l">
              <a:lnSpc>
                <a:spcPct val="100000"/>
              </a:lnSpc>
              <a:spcBef>
                <a:spcPts val="0"/>
              </a:spcBef>
              <a:spcAft>
                <a:spcPts val="0"/>
              </a:spcAft>
              <a:buNone/>
            </a:pPr>
            <a:r>
              <a:rPr b="1" lang="en" sz="1000"/>
              <a:t>enneagram: </a:t>
            </a:r>
            <a:r>
              <a:rPr lang="en" sz="1000"/>
              <a:t>2w3 sx</a:t>
            </a:r>
            <a:endParaRPr sz="1000"/>
          </a:p>
          <a:p>
            <a:pPr indent="0" lvl="0" marL="0" rtl="0" algn="l">
              <a:lnSpc>
                <a:spcPct val="100000"/>
              </a:lnSpc>
              <a:spcBef>
                <a:spcPts val="0"/>
              </a:spcBef>
              <a:spcAft>
                <a:spcPts val="0"/>
              </a:spcAft>
              <a:buNone/>
            </a:pPr>
            <a:r>
              <a:rPr b="1" lang="en" sz="1000"/>
              <a:t>temperament: </a:t>
            </a:r>
            <a:r>
              <a:rPr lang="en" sz="1000"/>
              <a:t>choleric</a:t>
            </a:r>
            <a:endParaRPr sz="1000"/>
          </a:p>
          <a:p>
            <a:pPr indent="0" lvl="0" marL="0" rtl="0" algn="l">
              <a:lnSpc>
                <a:spcPct val="100000"/>
              </a:lnSpc>
              <a:spcBef>
                <a:spcPts val="0"/>
              </a:spcBef>
              <a:spcAft>
                <a:spcPts val="0"/>
              </a:spcAft>
              <a:buNone/>
            </a:pPr>
            <a:r>
              <a:rPr b="1" lang="en" sz="1000"/>
              <a:t>deadly sin: </a:t>
            </a:r>
            <a:r>
              <a:rPr lang="en" sz="1000"/>
              <a:t>wrath</a:t>
            </a:r>
            <a:endParaRPr sz="1000"/>
          </a:p>
          <a:p>
            <a:pPr indent="0" lvl="0" marL="0" rtl="0" algn="l">
              <a:lnSpc>
                <a:spcPct val="100000"/>
              </a:lnSpc>
              <a:spcBef>
                <a:spcPts val="0"/>
              </a:spcBef>
              <a:spcAft>
                <a:spcPts val="0"/>
              </a:spcAft>
              <a:buNone/>
            </a:pPr>
            <a:r>
              <a:rPr b="1" lang="en" sz="1000"/>
              <a:t>heavenly virtue: </a:t>
            </a:r>
            <a:r>
              <a:rPr lang="en" sz="1000"/>
              <a:t>charity</a:t>
            </a:r>
            <a:endParaRPr sz="1000"/>
          </a:p>
          <a:p>
            <a:pPr indent="0" lvl="0" marL="0" rtl="0" algn="l">
              <a:lnSpc>
                <a:spcPct val="100000"/>
              </a:lnSpc>
              <a:spcBef>
                <a:spcPts val="0"/>
              </a:spcBef>
              <a:spcAft>
                <a:spcPts val="0"/>
              </a:spcAft>
              <a:buNone/>
            </a:pPr>
            <a:r>
              <a:rPr b="1" lang="en" sz="1000"/>
              <a:t>major arcana: </a:t>
            </a:r>
            <a:r>
              <a:rPr lang="en" sz="1000"/>
              <a:t>death</a:t>
            </a:r>
            <a:endParaRPr b="1" sz="1000"/>
          </a:p>
          <a:p>
            <a:pPr indent="0" lvl="0" marL="0" rtl="0" algn="l">
              <a:lnSpc>
                <a:spcPct val="100000"/>
              </a:lnSpc>
              <a:spcBef>
                <a:spcPts val="0"/>
              </a:spcBef>
              <a:spcAft>
                <a:spcPts val="0"/>
              </a:spcAft>
              <a:buNone/>
            </a:pPr>
            <a:r>
              <a:rPr b="1" lang="en" sz="1000"/>
              <a:t>fears: </a:t>
            </a:r>
            <a:r>
              <a:rPr lang="en" sz="1000"/>
              <a:t>herself (her monster/powers, more specifically), butterflies, rejection, the future, the unknown, being ugly, old age, fire, her past coming back, severe injury</a:t>
            </a:r>
            <a:endParaRPr sz="1000"/>
          </a:p>
          <a:p>
            <a:pPr indent="0" lvl="0" marL="0" rtl="0" algn="l">
              <a:lnSpc>
                <a:spcPct val="100000"/>
              </a:lnSpc>
              <a:spcBef>
                <a:spcPts val="0"/>
              </a:spcBef>
              <a:spcAft>
                <a:spcPts val="0"/>
              </a:spcAft>
              <a:buNone/>
            </a:pPr>
            <a:r>
              <a:rPr b="1" lang="en" sz="1000"/>
              <a:t>talents: </a:t>
            </a:r>
            <a:r>
              <a:rPr lang="en" sz="1000"/>
              <a:t>mathematics, chemistry, beauty (haircare, fashion, makeup, etc), photography, counseling, making connections, formulas/recipes</a:t>
            </a:r>
            <a:endParaRPr sz="1000"/>
          </a:p>
          <a:p>
            <a:pPr indent="0" lvl="0" marL="0" rtl="0" algn="l">
              <a:lnSpc>
                <a:spcPct val="100000"/>
              </a:lnSpc>
              <a:spcBef>
                <a:spcPts val="0"/>
              </a:spcBef>
              <a:spcAft>
                <a:spcPts val="0"/>
              </a:spcAft>
              <a:buNone/>
            </a:pPr>
            <a:r>
              <a:rPr b="1" lang="en" sz="1000"/>
              <a:t>likes: </a:t>
            </a:r>
            <a:r>
              <a:rPr lang="en" sz="1000"/>
              <a:t>fashion, makeup, kids, hair styling, photography, bunnies, baking, horror movies, gossip girl, being with people, parties (formerly), pink, bath bombs, fur coats, numbers, thinking about love, poison, netflix, old rage faces, decorative pillows, disney, being the center of attention, singing, massage chairs, bad poetry</a:t>
            </a:r>
            <a:endParaRPr sz="1000"/>
          </a:p>
          <a:p>
            <a:pPr indent="0" lvl="0" marL="0" rtl="0" algn="l">
              <a:lnSpc>
                <a:spcPct val="100000"/>
              </a:lnSpc>
              <a:spcBef>
                <a:spcPts val="0"/>
              </a:spcBef>
              <a:spcAft>
                <a:spcPts val="0"/>
              </a:spcAft>
              <a:buNone/>
            </a:pPr>
            <a:r>
              <a:rPr b="1" lang="en" sz="1000"/>
              <a:t>dislikes: </a:t>
            </a:r>
            <a:r>
              <a:rPr lang="en" sz="1000"/>
              <a:t>overly nice people, purple, thunderstorms, humanities subjects, people having assumptions about her, hospitals, doctors, people she thinks are too much like a “clone” of her, schnapps, hot weather</a:t>
            </a:r>
            <a:endParaRPr sz="1000"/>
          </a:p>
          <a:p>
            <a:pPr indent="0" lvl="0" marL="0" rtl="0" algn="l">
              <a:lnSpc>
                <a:spcPct val="100000"/>
              </a:lnSpc>
              <a:spcBef>
                <a:spcPts val="0"/>
              </a:spcBef>
              <a:spcAft>
                <a:spcPts val="0"/>
              </a:spcAft>
              <a:buNone/>
            </a:pPr>
            <a:r>
              <a:rPr b="1" lang="en" sz="1000"/>
              <a:t>mental health: </a:t>
            </a:r>
            <a:r>
              <a:rPr lang="en" sz="1000"/>
              <a:t>c-ptsd, anxiety, anorexia (treated)</a:t>
            </a:r>
            <a:endParaRPr sz="1000"/>
          </a:p>
          <a:p>
            <a:pPr indent="0" lvl="0" marL="0" rtl="0" algn="l">
              <a:lnSpc>
                <a:spcPct val="100000"/>
              </a:lnSpc>
              <a:spcBef>
                <a:spcPts val="0"/>
              </a:spcBef>
              <a:spcAft>
                <a:spcPts val="0"/>
              </a:spcAft>
              <a:buNone/>
            </a:pPr>
            <a:r>
              <a:t/>
            </a:r>
            <a:endParaRPr b="1" sz="800"/>
          </a:p>
          <a:p>
            <a:pPr indent="0" lvl="0" marL="0" rtl="0" algn="l">
              <a:lnSpc>
                <a:spcPct val="100000"/>
              </a:lnSpc>
              <a:spcBef>
                <a:spcPts val="0"/>
              </a:spcBef>
              <a:spcAft>
                <a:spcPts val="0"/>
              </a:spcAft>
              <a:buNone/>
            </a:pPr>
            <a:r>
              <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curse</a:t>
            </a:r>
            <a:endParaRPr/>
          </a:p>
        </p:txBody>
      </p:sp>
      <p:sp>
        <p:nvSpPr>
          <p:cNvPr id="89" name="Google Shape;89;p17"/>
          <p:cNvSpPr txBox="1"/>
          <p:nvPr>
            <p:ph idx="1" type="body"/>
          </p:nvPr>
        </p:nvSpPr>
        <p:spPr>
          <a:xfrm>
            <a:off x="311700" y="1468825"/>
            <a:ext cx="8435400" cy="30999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0"/>
              </a:spcAft>
              <a:buNone/>
            </a:pPr>
            <a:r>
              <a:rPr b="1" lang="en" sz="950"/>
              <a:t>puppetry: </a:t>
            </a:r>
            <a:r>
              <a:rPr lang="en" sz="950"/>
              <a:t>a form of mind control that’s essentially a reverse ella enchanted; any verbal command she gives must be followed. specifics are essential, as anything unclear will be taken literally. this is a power she never truly mastered and always did more harm than good– she can only control it through modifying her language, it does not shut off. when it is used victims are still in possession of their mental faculties but may or may not be aware of what’s happening and have no power to stop their own action, hence its shorthand name</a:t>
            </a:r>
            <a:endParaRPr sz="950"/>
          </a:p>
          <a:p>
            <a:pPr indent="0" lvl="0" marL="0" rtl="0" algn="l">
              <a:lnSpc>
                <a:spcPct val="100000"/>
              </a:lnSpc>
              <a:spcBef>
                <a:spcPts val="0"/>
              </a:spcBef>
              <a:spcAft>
                <a:spcPts val="0"/>
              </a:spcAft>
              <a:buNone/>
            </a:pPr>
            <a:r>
              <a:rPr b="1" lang="en" sz="950"/>
              <a:t>immortality: </a:t>
            </a:r>
            <a:r>
              <a:rPr lang="en" sz="950"/>
              <a:t>due to the nature of her curse, she can not die until it is passed on to another, and as a result can survive grievous bodily harm, and will not age past her prime. she is able to restore her health by consuming the flesh of another– when feeding, her curse manifests physically and her form becomes monstrous until she consumes enough flesh to recover what she has lost</a:t>
            </a:r>
            <a:endParaRPr sz="950"/>
          </a:p>
          <a:p>
            <a:pPr indent="0" lvl="0" marL="0" rtl="0" algn="l">
              <a:lnSpc>
                <a:spcPct val="100000"/>
              </a:lnSpc>
              <a:spcBef>
                <a:spcPts val="0"/>
              </a:spcBef>
              <a:spcAft>
                <a:spcPts val="0"/>
              </a:spcAft>
              <a:buNone/>
            </a:pPr>
            <a:r>
              <a:rPr lang="en" sz="950"/>
              <a:t>monstrous form: she transforms into this when severely injured to hunt and restore her flesh. some horror movie shit; horned and emaciated. about 10 ft tall with elongated limbs, hands, and talons. legs end in taloned, tactile feet. white-gray skin, hair, and eyes with black innards. blood, tears, and digestive fluid are a roiling tar-like acid that dissolves any natural substances, including flesh. gnarly teeth with a jaw that completely unhinges. it is completely wild and will kill indiscriminately until sated. it sees by temperature and movement, not light</a:t>
            </a:r>
            <a:endParaRPr sz="950"/>
          </a:p>
          <a:p>
            <a:pPr indent="0" lvl="0" marL="0" rtl="0" algn="l">
              <a:lnSpc>
                <a:spcPct val="100000"/>
              </a:lnSpc>
              <a:spcBef>
                <a:spcPts val="0"/>
              </a:spcBef>
              <a:spcAft>
                <a:spcPts val="0"/>
              </a:spcAft>
              <a:buNone/>
            </a:pPr>
            <a:r>
              <a:rPr lang="en" sz="950"/>
              <a:t>while in this form, she has a strong aversion to light and can be driven off and killed with fire, heat, explosion, or intense sunlight</a:t>
            </a:r>
            <a:endParaRPr sz="950"/>
          </a:p>
          <a:p>
            <a:pPr indent="0" lvl="0" marL="0" rtl="0" algn="l">
              <a:lnSpc>
                <a:spcPct val="100000"/>
              </a:lnSpc>
              <a:spcBef>
                <a:spcPts val="0"/>
              </a:spcBef>
              <a:spcAft>
                <a:spcPts val="0"/>
              </a:spcAft>
              <a:buNone/>
            </a:pPr>
            <a:r>
              <a:rPr lang="en" sz="950"/>
              <a:t>while not in this form, she retains its digestive fluid and blood, and its vision to some extent (her eyes are drawn to warmth and motion more easily, and she can see a bit better than most in the dark). she also has sharper teeth, clawlike nails, longer canines, and can stretch her jaw wider than normal</a:t>
            </a:r>
            <a:endParaRPr sz="950"/>
          </a:p>
          <a:p>
            <a:pPr indent="0" lvl="0" marL="0" rtl="0" algn="l">
              <a:lnSpc>
                <a:spcPct val="100000"/>
              </a:lnSpc>
              <a:spcBef>
                <a:spcPts val="0"/>
              </a:spcBef>
              <a:spcAft>
                <a:spcPts val="0"/>
              </a:spcAft>
              <a:buNone/>
            </a:pPr>
            <a:r>
              <a:rPr b="1" lang="en" sz="950"/>
              <a:t>eternal hunger: </a:t>
            </a:r>
            <a:r>
              <a:rPr lang="en" sz="950"/>
              <a:t>because as a human she is technically constantly dying, she has a 24/7 stabbing hunger to consume (ideally human) flesh. her body does not accept sustenance other than flesh, blood, or bone in some form, and though only human can repair her, she manages it as best she can by near-constantly consuming animals</a:t>
            </a:r>
            <a:endParaRPr sz="950"/>
          </a:p>
          <a:p>
            <a:pPr indent="0" lvl="0" marL="0" rtl="0" algn="l">
              <a:lnSpc>
                <a:spcPct val="100000"/>
              </a:lnSpc>
              <a:spcBef>
                <a:spcPts val="0"/>
              </a:spcBef>
              <a:spcAft>
                <a:spcPts val="0"/>
              </a:spcAft>
              <a:buNone/>
            </a:pPr>
            <a:r>
              <a:t/>
            </a:r>
            <a:endParaRPr b="1" sz="800"/>
          </a:p>
          <a:p>
            <a:pPr indent="0" lvl="0" marL="0" rtl="0" algn="l">
              <a:lnSpc>
                <a:spcPct val="100000"/>
              </a:lnSpc>
              <a:spcBef>
                <a:spcPts val="0"/>
              </a:spcBef>
              <a:spcAft>
                <a:spcPts val="0"/>
              </a:spcAft>
              <a:buNone/>
            </a:pPr>
            <a:r>
              <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1039450" y="160725"/>
            <a:ext cx="7070246"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38150" y="0"/>
            <a:ext cx="6711226" cy="5143501"/>
          </a:xfrm>
          <a:prstGeom prst="rect">
            <a:avLst/>
          </a:prstGeom>
          <a:noFill/>
          <a:ln>
            <a:noFill/>
          </a:ln>
        </p:spPr>
      </p:pic>
      <p:pic>
        <p:nvPicPr>
          <p:cNvPr id="100" name="Google Shape;100;p19"/>
          <p:cNvPicPr preferRelativeResize="0"/>
          <p:nvPr/>
        </p:nvPicPr>
        <p:blipFill>
          <a:blip r:embed="rId4">
            <a:alphaModFix/>
          </a:blip>
          <a:stretch>
            <a:fillRect/>
          </a:stretch>
        </p:blipFill>
        <p:spPr>
          <a:xfrm>
            <a:off x="5438725" y="0"/>
            <a:ext cx="3705275" cy="3705275"/>
          </a:xfrm>
          <a:prstGeom prst="rect">
            <a:avLst/>
          </a:prstGeom>
          <a:noFill/>
          <a:ln>
            <a:noFill/>
          </a:ln>
        </p:spPr>
      </p:pic>
      <p:pic>
        <p:nvPicPr>
          <p:cNvPr id="101" name="Google Shape;101;p19"/>
          <p:cNvPicPr preferRelativeResize="0"/>
          <p:nvPr/>
        </p:nvPicPr>
        <p:blipFill>
          <a:blip r:embed="rId5">
            <a:alphaModFix/>
          </a:blip>
          <a:stretch>
            <a:fillRect/>
          </a:stretch>
        </p:blipFill>
        <p:spPr>
          <a:xfrm>
            <a:off x="4099600" y="816325"/>
            <a:ext cx="2965150" cy="2965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inspo: general</a:t>
            </a:r>
            <a:endParaRPr/>
          </a:p>
        </p:txBody>
      </p:sp>
      <p:pic>
        <p:nvPicPr>
          <p:cNvPr id="107" name="Google Shape;107;p20"/>
          <p:cNvPicPr preferRelativeResize="0"/>
          <p:nvPr/>
        </p:nvPicPr>
        <p:blipFill>
          <a:blip r:embed="rId3">
            <a:alphaModFix/>
          </a:blip>
          <a:stretch>
            <a:fillRect/>
          </a:stretch>
        </p:blipFill>
        <p:spPr>
          <a:xfrm>
            <a:off x="-1" y="20407"/>
            <a:ext cx="9144000" cy="41801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inspo: general</a:t>
            </a:r>
            <a:endParaRPr/>
          </a:p>
        </p:txBody>
      </p:sp>
      <p:pic>
        <p:nvPicPr>
          <p:cNvPr id="113" name="Google Shape;113;p21"/>
          <p:cNvPicPr preferRelativeResize="0"/>
          <p:nvPr/>
        </p:nvPicPr>
        <p:blipFill>
          <a:blip r:embed="rId3">
            <a:alphaModFix/>
          </a:blip>
          <a:stretch>
            <a:fillRect/>
          </a:stretch>
        </p:blipFill>
        <p:spPr>
          <a:xfrm>
            <a:off x="0" y="0"/>
            <a:ext cx="9144003" cy="41658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