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3" r:id="rId5"/>
    <p:sldId id="258" r:id="rId6"/>
    <p:sldId id="261" r:id="rId7"/>
    <p:sldId id="259" r:id="rId8"/>
    <p:sldId id="267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0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5C2-8557-AB48-9144-468D32177CDE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FC3E-D2E1-7F48-8CE0-66A07AC94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2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5C2-8557-AB48-9144-468D32177CDE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FC3E-D2E1-7F48-8CE0-66A07AC94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4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5C2-8557-AB48-9144-468D32177CDE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FC3E-D2E1-7F48-8CE0-66A07AC94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7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5C2-8557-AB48-9144-468D32177CDE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FC3E-D2E1-7F48-8CE0-66A07AC94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3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5C2-8557-AB48-9144-468D32177CDE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FC3E-D2E1-7F48-8CE0-66A07AC94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7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5C2-8557-AB48-9144-468D32177CDE}" type="datetimeFigureOut">
              <a:rPr lang="en-US" smtClean="0"/>
              <a:t>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FC3E-D2E1-7F48-8CE0-66A07AC94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7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5C2-8557-AB48-9144-468D32177CDE}" type="datetimeFigureOut">
              <a:rPr lang="en-US" smtClean="0"/>
              <a:t>2/21/16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FC3E-D2E1-7F48-8CE0-66A07AC94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3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5C2-8557-AB48-9144-468D32177CDE}" type="datetimeFigureOut">
              <a:rPr lang="en-US" smtClean="0"/>
              <a:t>2/21/16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FC3E-D2E1-7F48-8CE0-66A07AC94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3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5C2-8557-AB48-9144-468D32177CDE}" type="datetimeFigureOut">
              <a:rPr lang="en-US" smtClean="0"/>
              <a:t>2/21/16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FC3E-D2E1-7F48-8CE0-66A07AC94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5C2-8557-AB48-9144-468D32177CDE}" type="datetimeFigureOut">
              <a:rPr lang="en-US" smtClean="0"/>
              <a:t>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FC3E-D2E1-7F48-8CE0-66A07AC94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4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15C2-8557-AB48-9144-468D32177CDE}" type="datetimeFigureOut">
              <a:rPr lang="en-US" smtClean="0"/>
              <a:t>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FC3E-D2E1-7F48-8CE0-66A07AC94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A15C2-8557-AB48-9144-468D32177CDE}" type="datetimeFigureOut">
              <a:rPr lang="en-US" smtClean="0"/>
              <a:t>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2FC3E-D2E1-7F48-8CE0-66A07AC94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3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onardo_da_vinci.jp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78" y="-53976"/>
            <a:ext cx="4671222" cy="691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leonardo-da-vinci.jpg"/>
          <p:cNvPicPr>
            <a:picLocks noChangeAspect="1"/>
          </p:cNvPicPr>
          <p:nvPr/>
        </p:nvPicPr>
        <p:blipFill>
          <a:blip r:embed="rId3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97" y="-53976"/>
            <a:ext cx="4716348" cy="691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0710"/>
            <a:ext cx="7772400" cy="1470025"/>
          </a:xfrm>
        </p:spPr>
        <p:txBody>
          <a:bodyPr/>
          <a:lstStyle/>
          <a:p>
            <a:r>
              <a:rPr lang="en-US" dirty="0" smtClean="0"/>
              <a:t>Leonardo da Vinci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Kristina V. Kalabacas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78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0xNxda-vinci-flower-150.jpg.pagespeed.ic.qr6cUf0mw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2" y="497197"/>
            <a:ext cx="2691914" cy="3948250"/>
          </a:xfrm>
          <a:prstGeom prst="rect">
            <a:avLst/>
          </a:prstGeom>
        </p:spPr>
      </p:pic>
      <p:pic>
        <p:nvPicPr>
          <p:cNvPr id="5" name="Picture 4" descr="150xNxda-vinci-nude-male-back-150.jpg.pagespeed.ic.RDCp5Cd3t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76" y="497196"/>
            <a:ext cx="2360632" cy="3948251"/>
          </a:xfrm>
          <a:prstGeom prst="rect">
            <a:avLst/>
          </a:prstGeom>
        </p:spPr>
      </p:pic>
      <p:pic>
        <p:nvPicPr>
          <p:cNvPr id="6" name="Picture 5" descr="150xNxda-vinci-portrait-150.jpg.pagespeed.ic.QwXhPqtRd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83" y="497195"/>
            <a:ext cx="2181134" cy="3948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573" y="5011483"/>
            <a:ext cx="269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Flowers c. 1490 using pen &amp; ink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16876" y="4780650"/>
            <a:ext cx="236063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Nude Male Back c. 1490 (nudes were depicted rarely, especially female, males served as models for females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81557" y="4780650"/>
            <a:ext cx="197406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Portrait c. 1490 da Vinci didn’t precisely produce the model before him, kind of a caricature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9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05" y="0"/>
            <a:ext cx="2816193" cy="2882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work</a:t>
            </a:r>
            <a:endParaRPr lang="en-US" dirty="0"/>
          </a:p>
        </p:txBody>
      </p:sp>
      <p:pic>
        <p:nvPicPr>
          <p:cNvPr id="4" name="Picture 3" descr="skull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5" y="0"/>
            <a:ext cx="2440053" cy="2882900"/>
          </a:xfrm>
          <a:prstGeom prst="rect">
            <a:avLst/>
          </a:prstGeom>
        </p:spPr>
      </p:pic>
      <p:pic>
        <p:nvPicPr>
          <p:cNvPr id="5" name="Picture 4" descr="article-2383273-1B1CCDE4000005DC-7_634x6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6291"/>
            <a:ext cx="3787553" cy="3751709"/>
          </a:xfrm>
          <a:prstGeom prst="rect">
            <a:avLst/>
          </a:prstGeom>
        </p:spPr>
      </p:pic>
      <p:pic>
        <p:nvPicPr>
          <p:cNvPr id="6" name="Picture 5" descr="article-2383273-1B1CCD91000005DC-849_306x42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13" y="3106291"/>
            <a:ext cx="2586686" cy="3751709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99" y="3106291"/>
            <a:ext cx="2387600" cy="3751709"/>
          </a:xfrm>
          <a:prstGeom prst="rect">
            <a:avLst/>
          </a:prstGeom>
        </p:spPr>
      </p:pic>
      <p:pic>
        <p:nvPicPr>
          <p:cNvPr id="8" name="Picture 7" descr="ur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99" y="0"/>
            <a:ext cx="28194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5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8xNxda-vinci-crosshatch-horse-close.jpg.pagespeed.ic.t-w7ZZwYQM.jpg"/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73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Full name: Leonardo di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Piero</a:t>
            </a:r>
            <a:r>
              <a:rPr lang="en-US" dirty="0" smtClean="0"/>
              <a:t> da Vinci</a:t>
            </a:r>
          </a:p>
          <a:p>
            <a:r>
              <a:rPr lang="en-US" dirty="0" smtClean="0"/>
              <a:t>Born: 15 April 1452 in Vinci, Republic of Florence (present-day Italy)</a:t>
            </a:r>
          </a:p>
          <a:p>
            <a:r>
              <a:rPr lang="en-US" dirty="0" smtClean="0"/>
              <a:t>Died: 2 May 1519 (67 years old) in Amboise, Kingdom of France</a:t>
            </a:r>
          </a:p>
          <a:p>
            <a:r>
              <a:rPr lang="en-US" dirty="0" smtClean="0"/>
              <a:t>Was an Italian polymath (aka a “Renaissance man”); focused on invention, painting, sculpting, science, architecture, music, literature, engineering, mathematics, geology, anatomy, writing, botany, astrology, cartography, and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4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onardo-da-vinci-anatomy.9.jpg"/>
          <p:cNvPicPr>
            <a:picLocks noChangeAspect="1"/>
          </p:cNvPicPr>
          <p:nvPr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Considered one of the greatest painters of all time</a:t>
            </a:r>
          </a:p>
          <a:p>
            <a:r>
              <a:rPr lang="en-US" dirty="0" smtClean="0"/>
              <a:t>Notable work: </a:t>
            </a:r>
            <a:r>
              <a:rPr lang="en-US" i="1" dirty="0" smtClean="0"/>
              <a:t>The Last Supper</a:t>
            </a:r>
            <a:r>
              <a:rPr lang="en-US" dirty="0" smtClean="0"/>
              <a:t>, </a:t>
            </a:r>
            <a:r>
              <a:rPr lang="en-US" i="1" dirty="0" smtClean="0"/>
              <a:t>Mona Lisa</a:t>
            </a:r>
            <a:r>
              <a:rPr lang="en-US" dirty="0" smtClean="0"/>
              <a:t>, </a:t>
            </a:r>
            <a:r>
              <a:rPr lang="en-US" i="1" dirty="0" smtClean="0"/>
              <a:t>The Vitruvian Man</a:t>
            </a:r>
            <a:r>
              <a:rPr lang="en-US" dirty="0" smtClean="0"/>
              <a:t>, &amp; </a:t>
            </a:r>
            <a:r>
              <a:rPr lang="en-US" i="1" dirty="0" smtClean="0"/>
              <a:t>Lady with an Empire</a:t>
            </a:r>
          </a:p>
          <a:p>
            <a:r>
              <a:rPr lang="en-US" dirty="0" smtClean="0"/>
              <a:t>Style: High Renaissance (“High Style”)</a:t>
            </a:r>
          </a:p>
          <a:p>
            <a:r>
              <a:rPr lang="en-US" dirty="0" smtClean="0"/>
              <a:t>Regarded as a “Universal Genius”, an individual of “feverishly inventive imagination” &amp; “unquenchable curiosity”</a:t>
            </a:r>
          </a:p>
          <a:p>
            <a:r>
              <a:rPr lang="en-US" dirty="0" smtClean="0"/>
              <a:t>Today, Leonardo is widely recognized as one of the most diversely talented individuals ever to have lived</a:t>
            </a:r>
          </a:p>
          <a:p>
            <a:r>
              <a:rPr lang="en-US" dirty="0" smtClean="0"/>
              <a:t>He was left-handed, writing famously in mirror writing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4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0386" y="0"/>
            <a:ext cx="46436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86-004-0B16993A.jpg"/>
          <p:cNvPicPr>
            <a:picLocks noChangeAspect="1"/>
          </p:cNvPicPr>
          <p:nvPr/>
        </p:nvPicPr>
        <p:blipFill>
          <a:blip r:embed="rId3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038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Theories/</a:t>
            </a:r>
            <a:r>
              <a:rPr lang="en-US" dirty="0"/>
              <a:t>F</a:t>
            </a:r>
            <a:r>
              <a:rPr lang="en-US" dirty="0" smtClean="0"/>
              <a:t>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 Vinci was a cross-dresser, hence the theory that the Mona Lisa was a portrait of himself &amp; that’s why the Mona Lisa is ‘smirking’</a:t>
            </a:r>
          </a:p>
          <a:p>
            <a:r>
              <a:rPr lang="en-US" dirty="0" smtClean="0"/>
              <a:t>He was ambidextrous &amp; paranoid dyslexic, he could draw forward with one hand while writing backward with the other, creating a mirror-image script (reverse) that others found difficult to read</a:t>
            </a:r>
          </a:p>
          <a:p>
            <a:r>
              <a:rPr lang="en-US" dirty="0" smtClean="0"/>
              <a:t>da Vinci dug into graveyards at night to steal corpses and study human anatomy (and to also find out where the soul was)</a:t>
            </a:r>
          </a:p>
        </p:txBody>
      </p:sp>
    </p:spTree>
    <p:extLst>
      <p:ext uri="{BB962C8B-B14F-4D97-AF65-F5344CB8AC3E}">
        <p14:creationId xmlns:p14="http://schemas.microsoft.com/office/powerpoint/2010/main" val="129597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6xNxda-vinci-crosshatch-horse-curve.jpg.pagespeed.ic.0ttqrDQyBT.jpg"/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used (media)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When da Vinci was younger he mostly sketched with metal </a:t>
            </a:r>
            <a:r>
              <a:rPr lang="en-US" dirty="0" smtClean="0"/>
              <a:t>(silver) </a:t>
            </a:r>
            <a:r>
              <a:rPr lang="en-US" dirty="0" smtClean="0"/>
              <a:t>pencils on tinted paper</a:t>
            </a:r>
          </a:p>
          <a:p>
            <a:r>
              <a:rPr lang="en-US" dirty="0" smtClean="0"/>
              <a:t>As he matured he preferred colored chalk, although he used a brush and ink, or a pen and ink for life studies</a:t>
            </a:r>
          </a:p>
          <a:p>
            <a:r>
              <a:rPr lang="en-US" dirty="0" smtClean="0"/>
              <a:t>Throughout his long life he also developed a number of his own personal drawing tricks, including inventing curved hatching, to give an especially three-dimensional look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6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00px-Da_Vinci_Vitruve_Luc_Viato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75" y="154779"/>
            <a:ext cx="3587946" cy="5243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64682" y="5563712"/>
            <a:ext cx="3021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Vitruvian Man</a:t>
            </a:r>
            <a:r>
              <a:rPr lang="en-US" dirty="0" smtClean="0"/>
              <a:t>, ca. 1490</a:t>
            </a:r>
          </a:p>
          <a:p>
            <a:pPr algn="ctr"/>
            <a:r>
              <a:rPr lang="en-US" dirty="0" smtClean="0"/>
              <a:t>Pen &amp; ink w/ wash over </a:t>
            </a:r>
            <a:r>
              <a:rPr lang="en-US" dirty="0" err="1" smtClean="0"/>
              <a:t>metalpoint</a:t>
            </a:r>
            <a:r>
              <a:rPr lang="en-US" dirty="0" smtClean="0"/>
              <a:t> on paper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4222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07" y="1210552"/>
            <a:ext cx="3421969" cy="47535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4906" y="5893253"/>
            <a:ext cx="3421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Raphael’s ‘Young Woman on a Balcony’, pen and ink sketch, c. 1504.</a:t>
            </a:r>
            <a:endParaRPr lang="en-US" dirty="0"/>
          </a:p>
        </p:txBody>
      </p:sp>
      <p:pic>
        <p:nvPicPr>
          <p:cNvPr id="11" name="Picture 10" descr="39499-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04" y="1312333"/>
            <a:ext cx="3076385" cy="44167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10504" y="5964079"/>
            <a:ext cx="3076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Michelangelo’s anatomical drawing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6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0" y="296333"/>
            <a:ext cx="3344333" cy="4797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111" y="5446889"/>
            <a:ext cx="310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Andrea </a:t>
            </a:r>
            <a:r>
              <a:rPr lang="en-US" dirty="0" err="1" smtClean="0"/>
              <a:t>Solario’s</a:t>
            </a:r>
            <a:r>
              <a:rPr lang="en-US" dirty="0" smtClean="0"/>
              <a:t> Bust of a Bearded Figure</a:t>
            </a:r>
            <a:endParaRPr lang="en-US" dirty="0"/>
          </a:p>
        </p:txBody>
      </p:sp>
      <p:pic>
        <p:nvPicPr>
          <p:cNvPr id="6" name="Picture 5" descr="photo8-e143363751240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1728" r="15912" b="19136"/>
          <a:stretch/>
        </p:blipFill>
        <p:spPr>
          <a:xfrm>
            <a:off x="4501443" y="296333"/>
            <a:ext cx="4021667" cy="4797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4889" y="5446889"/>
            <a:ext cx="383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Giovanni Antonio </a:t>
            </a:r>
            <a:r>
              <a:rPr lang="en-US" dirty="0" err="1" smtClean="0"/>
              <a:t>Boltraffio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22221" y="6277886"/>
            <a:ext cx="335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were students of da Vinci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7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0xNxda-vinci-caricatures.jpg.pagespeed.ic.G4NLtV6O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9" y="290016"/>
            <a:ext cx="2650606" cy="4031180"/>
          </a:xfrm>
          <a:prstGeom prst="rect">
            <a:avLst/>
          </a:prstGeom>
        </p:spPr>
      </p:pic>
      <p:pic>
        <p:nvPicPr>
          <p:cNvPr id="5" name="Picture 4" descr="150xNxda-vinci-drapery-1-150.jpg.pagespeed.ic.mgyXhd_SN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78" y="290016"/>
            <a:ext cx="2471072" cy="4031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329" y="5094317"/>
            <a:ext cx="2650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Caricature c. 1490 depicting people in a grotesque manner (intrigued by deformity)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8826" y="5513679"/>
            <a:ext cx="220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Drapery c. 1470</a:t>
            </a:r>
            <a:endParaRPr lang="en-US" dirty="0"/>
          </a:p>
        </p:txBody>
      </p:sp>
      <p:pic>
        <p:nvPicPr>
          <p:cNvPr id="10" name="Picture 9" descr="150xNxleonardo-da-vinci-drawing-horse.jpg.pagespeed.ic.sVYI4uyye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91" y="290016"/>
            <a:ext cx="2512451" cy="40311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77849" y="5099507"/>
            <a:ext cx="2112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Study of a horse c. 1490 (silverpoint study)</a:t>
            </a:r>
          </a:p>
        </p:txBody>
      </p:sp>
    </p:spTree>
    <p:extLst>
      <p:ext uri="{BB962C8B-B14F-4D97-AF65-F5344CB8AC3E}">
        <p14:creationId xmlns:p14="http://schemas.microsoft.com/office/powerpoint/2010/main" val="152203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490</Words>
  <Application>Microsoft Macintosh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Leonardo da Vinci</vt:lpstr>
      <vt:lpstr>Background</vt:lpstr>
      <vt:lpstr>Quick Facts</vt:lpstr>
      <vt:lpstr>Theories/Fun Facts</vt:lpstr>
      <vt:lpstr>Materials used (media)</vt:lpstr>
      <vt:lpstr>PowerPoint Presentation</vt:lpstr>
      <vt:lpstr>Influences</vt:lpstr>
      <vt:lpstr>PowerPoint Presentation</vt:lpstr>
      <vt:lpstr>PowerPoint Presentation</vt:lpstr>
      <vt:lpstr>PowerPoint Presentation</vt:lpstr>
      <vt:lpstr>More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Leonardo da Vinci</dc:title>
  <dc:creator>Adriana Kalabacas</dc:creator>
  <cp:lastModifiedBy>Adriana Kalabacas</cp:lastModifiedBy>
  <cp:revision>15</cp:revision>
  <dcterms:created xsi:type="dcterms:W3CDTF">2016-02-21T18:29:38Z</dcterms:created>
  <dcterms:modified xsi:type="dcterms:W3CDTF">2016-02-21T20:53:22Z</dcterms:modified>
</cp:coreProperties>
</file>