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9b265f8ad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9b265f8a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Monument are statues or busts and through this project i realized that this isnt the case. Monuments can be abstract interactive and in our case even movable. The was people use our monument is vital to continuing the legacy of STAR. If no peole come and stay when they need to our purpose would not be fufilled. It is a place to convene not only for the homeless but for everyday people to learn about starr and educate themselves in LGBT rights and even go home and research the topic furrther. Without reading about how public art and monuments can be something more then we thought we couldnt have thought of this idea and we hope that this can be soemthting that can happen in the future.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9b265f8ad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9b265f8ad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Mind Maps: </a:t>
            </a:r>
            <a:endParaRPr/>
          </a:p>
          <a:p>
            <a:pPr indent="0" lvl="0" marL="0" rtl="0" algn="l">
              <a:spcBef>
                <a:spcPts val="0"/>
              </a:spcBef>
              <a:spcAft>
                <a:spcPts val="0"/>
              </a:spcAft>
              <a:buNone/>
            </a:pPr>
            <a:r>
              <a:rPr lang="en"/>
              <a:t> For our mind maps we had 3 ideas</a:t>
            </a:r>
            <a:endParaRPr/>
          </a:p>
          <a:p>
            <a:pPr indent="-298450" lvl="0" marL="457200" rtl="0" algn="l">
              <a:spcBef>
                <a:spcPts val="0"/>
              </a:spcBef>
              <a:spcAft>
                <a:spcPts val="0"/>
              </a:spcAft>
              <a:buSzPts val="1100"/>
              <a:buChar char="-"/>
            </a:pPr>
            <a:r>
              <a:rPr lang="en"/>
              <a:t>LGBT rights </a:t>
            </a:r>
            <a:endParaRPr/>
          </a:p>
          <a:p>
            <a:pPr indent="-298450" lvl="0" marL="457200" rtl="0" algn="l">
              <a:spcBef>
                <a:spcPts val="0"/>
              </a:spcBef>
              <a:spcAft>
                <a:spcPts val="0"/>
              </a:spcAft>
              <a:buSzPts val="1100"/>
              <a:buChar char="-"/>
            </a:pPr>
            <a:r>
              <a:rPr lang="en"/>
              <a:t>Women's</a:t>
            </a:r>
            <a:r>
              <a:rPr lang="en"/>
              <a:t> rights</a:t>
            </a:r>
            <a:endParaRPr/>
          </a:p>
          <a:p>
            <a:pPr indent="-298450" lvl="0" marL="457200" rtl="0" algn="l">
              <a:spcBef>
                <a:spcPts val="0"/>
              </a:spcBef>
              <a:spcAft>
                <a:spcPts val="0"/>
              </a:spcAft>
              <a:buSzPts val="1100"/>
              <a:buChar char="-"/>
            </a:pPr>
            <a:r>
              <a:rPr lang="en"/>
              <a:t>And animal rights</a:t>
            </a:r>
            <a:endParaRPr/>
          </a:p>
          <a:p>
            <a:pPr indent="0" lvl="0" marL="0" rtl="0" algn="l">
              <a:spcBef>
                <a:spcPts val="0"/>
              </a:spcBef>
              <a:spcAft>
                <a:spcPts val="0"/>
              </a:spcAft>
              <a:buNone/>
            </a:pPr>
            <a:r>
              <a:rPr lang="en"/>
              <a:t>Each of these meant something to us and through our mind maps we researched: </a:t>
            </a:r>
            <a:endParaRPr/>
          </a:p>
          <a:p>
            <a:pPr indent="-298450" lvl="0" marL="457200" rtl="0" algn="l">
              <a:spcBef>
                <a:spcPts val="0"/>
              </a:spcBef>
              <a:spcAft>
                <a:spcPts val="0"/>
              </a:spcAft>
              <a:buSzPts val="1100"/>
              <a:buChar char="-"/>
            </a:pPr>
            <a:r>
              <a:rPr lang="en"/>
              <a:t>Activists</a:t>
            </a:r>
            <a:endParaRPr/>
          </a:p>
          <a:p>
            <a:pPr indent="-298450" lvl="0" marL="457200" rtl="0" algn="l">
              <a:spcBef>
                <a:spcPts val="0"/>
              </a:spcBef>
              <a:spcAft>
                <a:spcPts val="0"/>
              </a:spcAft>
              <a:buSzPts val="1100"/>
              <a:buChar char="-"/>
            </a:pPr>
            <a:r>
              <a:rPr lang="en"/>
              <a:t>Protests</a:t>
            </a:r>
            <a:endParaRPr/>
          </a:p>
          <a:p>
            <a:pPr indent="-298450" lvl="0" marL="457200" rtl="0" algn="l">
              <a:spcBef>
                <a:spcPts val="0"/>
              </a:spcBef>
              <a:spcAft>
                <a:spcPts val="0"/>
              </a:spcAft>
              <a:buSzPts val="1100"/>
              <a:buChar char="-"/>
            </a:pPr>
            <a:r>
              <a:rPr lang="en"/>
              <a:t>History </a:t>
            </a:r>
            <a:endParaRPr/>
          </a:p>
          <a:p>
            <a:pPr indent="-298450" lvl="0" marL="457200" rtl="0" algn="l">
              <a:spcBef>
                <a:spcPts val="0"/>
              </a:spcBef>
              <a:spcAft>
                <a:spcPts val="0"/>
              </a:spcAft>
              <a:buSzPts val="1100"/>
              <a:buChar char="-"/>
            </a:pPr>
            <a:r>
              <a:rPr lang="en"/>
              <a:t>And groups </a:t>
            </a:r>
            <a:endParaRPr/>
          </a:p>
          <a:p>
            <a:pPr indent="0" lvl="0" marL="0" rtl="0" algn="l">
              <a:spcBef>
                <a:spcPts val="0"/>
              </a:spcBef>
              <a:spcAft>
                <a:spcPts val="0"/>
              </a:spcAft>
              <a:buNone/>
            </a:pPr>
            <a:r>
              <a:rPr lang="en"/>
              <a:t>We felt that these things were most important to any topic and would lead to a monument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Although we felt strongly about each topics we felt that for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Animal rights we felt less strong about and had the least amount of research so </a:t>
            </a:r>
            <a:r>
              <a:rPr lang="en"/>
              <a:t>that's</a:t>
            </a:r>
            <a:r>
              <a:rPr lang="en"/>
              <a:t> why we </a:t>
            </a:r>
            <a:r>
              <a:rPr lang="en"/>
              <a:t>didn't</a:t>
            </a:r>
            <a:r>
              <a:rPr lang="en"/>
              <a:t> end up with that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women’s rights we found it was a very researchable topic and didn’t have many monuments but we didn’t have as many ideas about that topic and we didn’t know where to place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 one we had the most info on was…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9b265f8a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9b265f8a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both felt very </a:t>
            </a:r>
            <a:r>
              <a:rPr lang="en"/>
              <a:t>passionately about</a:t>
            </a:r>
            <a:r>
              <a:rPr lang="en"/>
              <a:t> this topic and had many ideas so this was the perfect idea</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9b265f8ad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9b265f8a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Vinay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9b265f8ad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9b265f8ad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Vinay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9ce1bd3e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9ce1bd3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idea of driving around the village and having a place for the homeless never strayed this was a very important aspect to us that we knew had to make it into our final peice.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9b265f8ad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9b265f8ad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Vinay - </a:t>
            </a:r>
            <a:endParaRPr/>
          </a:p>
          <a:p>
            <a:pPr indent="0" lvl="0" marL="0" rtl="0" algn="l">
              <a:spcBef>
                <a:spcPts val="0"/>
              </a:spcBef>
              <a:spcAft>
                <a:spcPts val="0"/>
              </a:spcAft>
              <a:buNone/>
            </a:pPr>
            <a:r>
              <a:rPr lang="en"/>
              <a:t>First 3 </a:t>
            </a:r>
            <a:endParaRPr/>
          </a:p>
          <a:p>
            <a:pPr indent="0" lvl="0" marL="0" rtl="0" algn="l">
              <a:spcBef>
                <a:spcPts val="0"/>
              </a:spcBef>
              <a:spcAft>
                <a:spcPts val="0"/>
              </a:spcAft>
              <a:buNone/>
            </a:pPr>
            <a:r>
              <a:rPr lang="en"/>
              <a:t>Hana - </a:t>
            </a:r>
            <a:endParaRPr/>
          </a:p>
          <a:p>
            <a:pPr indent="0" lvl="0" marL="0" rtl="0" algn="l">
              <a:spcBef>
                <a:spcPts val="0"/>
              </a:spcBef>
              <a:spcAft>
                <a:spcPts val="0"/>
              </a:spcAft>
              <a:buNone/>
            </a:pPr>
            <a:r>
              <a:rPr lang="en"/>
              <a:t>Last 2 </a:t>
            </a:r>
            <a:endParaRPr/>
          </a:p>
          <a:p>
            <a:pPr indent="0" lvl="0" marL="0" rtl="0" algn="l">
              <a:spcBef>
                <a:spcPts val="0"/>
              </a:spcBef>
              <a:spcAft>
                <a:spcPts val="0"/>
              </a:spcAft>
              <a:buNone/>
            </a:pPr>
            <a:r>
              <a:rPr lang="en"/>
              <a:t>Old Star House: The star house was where it the </a:t>
            </a:r>
            <a:r>
              <a:rPr lang="en"/>
              <a:t>organization ended up when they got enough funding and were able to properly support the LGBT </a:t>
            </a:r>
            <a:r>
              <a:rPr lang="en"/>
              <a:t> community here and give them a life and </a:t>
            </a:r>
            <a:r>
              <a:rPr lang="en"/>
              <a:t>resources</a:t>
            </a:r>
            <a:r>
              <a:rPr lang="en"/>
              <a:t> they deserve.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Stonewall: This is the most crucial place to the LGBT rights movement and a place that started the revolution. Here is where the Stonewall riots occured where the police raided this gay bar and the patron fought back for the first time leading the movement we know today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9ce1bd3e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9ce1bd3e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Vinay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9b265f8ad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9b265f8ad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interior we wanted to create a homey feel. We use cardboard for the walls and </a:t>
            </a:r>
            <a:r>
              <a:rPr lang="en"/>
              <a:t>bookcases</a:t>
            </a:r>
            <a:r>
              <a:rPr lang="en"/>
              <a:t> and foam core for the beds and painted it white to match the van. We used fabric to go along with the homey feel because soft fabric is often associated with warmth and comfort and this is what we wanted to provide to the people who stay 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6.jp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20.jp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Bridge 4 New Monuments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Vinay Solipuram and Hana Lanzkowsky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Monuments </a:t>
            </a:r>
            <a:endParaRPr/>
          </a:p>
        </p:txBody>
      </p:sp>
      <p:pic>
        <p:nvPicPr>
          <p:cNvPr id="126" name="Google Shape;126;p22"/>
          <p:cNvPicPr preferRelativeResize="0"/>
          <p:nvPr/>
        </p:nvPicPr>
        <p:blipFill>
          <a:blip r:embed="rId3">
            <a:alphaModFix/>
          </a:blip>
          <a:stretch>
            <a:fillRect/>
          </a:stretch>
        </p:blipFill>
        <p:spPr>
          <a:xfrm>
            <a:off x="239550" y="1173963"/>
            <a:ext cx="3727426" cy="2795576"/>
          </a:xfrm>
          <a:prstGeom prst="rect">
            <a:avLst/>
          </a:prstGeom>
          <a:noFill/>
          <a:ln>
            <a:noFill/>
          </a:ln>
        </p:spPr>
      </p:pic>
      <p:pic>
        <p:nvPicPr>
          <p:cNvPr id="127" name="Google Shape;127;p22"/>
          <p:cNvPicPr preferRelativeResize="0"/>
          <p:nvPr/>
        </p:nvPicPr>
        <p:blipFill>
          <a:blip r:embed="rId4">
            <a:alphaModFix/>
          </a:blip>
          <a:stretch>
            <a:fillRect/>
          </a:stretch>
        </p:blipFill>
        <p:spPr>
          <a:xfrm>
            <a:off x="4160600" y="1197588"/>
            <a:ext cx="4883997" cy="2748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641550" y="393475"/>
            <a:ext cx="2594700" cy="66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Mind Maps </a:t>
            </a:r>
            <a:endParaRPr sz="3000"/>
          </a:p>
        </p:txBody>
      </p:sp>
      <p:pic>
        <p:nvPicPr>
          <p:cNvPr id="61" name="Google Shape;61;p14"/>
          <p:cNvPicPr preferRelativeResize="0"/>
          <p:nvPr/>
        </p:nvPicPr>
        <p:blipFill>
          <a:blip r:embed="rId3">
            <a:alphaModFix/>
          </a:blip>
          <a:stretch>
            <a:fillRect/>
          </a:stretch>
        </p:blipFill>
        <p:spPr>
          <a:xfrm>
            <a:off x="5104497" y="2596525"/>
            <a:ext cx="3567025" cy="2402850"/>
          </a:xfrm>
          <a:prstGeom prst="rect">
            <a:avLst/>
          </a:prstGeom>
          <a:noFill/>
          <a:ln>
            <a:noFill/>
          </a:ln>
        </p:spPr>
      </p:pic>
      <p:pic>
        <p:nvPicPr>
          <p:cNvPr id="62" name="Google Shape;62;p14"/>
          <p:cNvPicPr preferRelativeResize="0"/>
          <p:nvPr/>
        </p:nvPicPr>
        <p:blipFill rotWithShape="1">
          <a:blip r:embed="rId4">
            <a:alphaModFix/>
          </a:blip>
          <a:srcRect b="5367" l="5920" r="5849" t="4265"/>
          <a:stretch/>
        </p:blipFill>
        <p:spPr>
          <a:xfrm>
            <a:off x="527625" y="1386175"/>
            <a:ext cx="4263500" cy="2949012"/>
          </a:xfrm>
          <a:prstGeom prst="rect">
            <a:avLst/>
          </a:prstGeom>
          <a:noFill/>
          <a:ln>
            <a:noFill/>
          </a:ln>
        </p:spPr>
      </p:pic>
      <p:pic>
        <p:nvPicPr>
          <p:cNvPr id="63" name="Google Shape;63;p14"/>
          <p:cNvPicPr preferRelativeResize="0"/>
          <p:nvPr/>
        </p:nvPicPr>
        <p:blipFill rotWithShape="1">
          <a:blip r:embed="rId5">
            <a:alphaModFix/>
          </a:blip>
          <a:srcRect b="5150" l="11167" r="6777" t="6960"/>
          <a:stretch/>
        </p:blipFill>
        <p:spPr>
          <a:xfrm>
            <a:off x="5104499" y="158428"/>
            <a:ext cx="3567025" cy="23703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0" name="Google Shape;70;p15"/>
          <p:cNvPicPr preferRelativeResize="0"/>
          <p:nvPr/>
        </p:nvPicPr>
        <p:blipFill>
          <a:blip r:embed="rId3">
            <a:alphaModFix/>
          </a:blip>
          <a:stretch>
            <a:fillRect/>
          </a:stretch>
        </p:blipFill>
        <p:spPr>
          <a:xfrm>
            <a:off x="0" y="0"/>
            <a:ext cx="9144000" cy="5143501"/>
          </a:xfrm>
          <a:prstGeom prst="rect">
            <a:avLst/>
          </a:prstGeom>
          <a:noFill/>
          <a:ln>
            <a:noFill/>
          </a:ln>
        </p:spPr>
      </p:pic>
      <p:sp>
        <p:nvSpPr>
          <p:cNvPr id="71" name="Google Shape;71;p15"/>
          <p:cNvSpPr txBox="1"/>
          <p:nvPr/>
        </p:nvSpPr>
        <p:spPr>
          <a:xfrm>
            <a:off x="4196250" y="3514975"/>
            <a:ext cx="4420800" cy="10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rPr>
              <a:t>LGBT RIGHTS</a:t>
            </a:r>
            <a:endParaRPr b="1" sz="4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311700" y="445025"/>
            <a:ext cx="3305043" cy="4232652"/>
          </a:xfrm>
          <a:prstGeom prst="rect">
            <a:avLst/>
          </a:prstGeom>
          <a:noFill/>
          <a:ln>
            <a:noFill/>
          </a:ln>
        </p:spPr>
      </p:pic>
      <p:pic>
        <p:nvPicPr>
          <p:cNvPr id="77" name="Google Shape;77;p16"/>
          <p:cNvPicPr preferRelativeResize="0"/>
          <p:nvPr/>
        </p:nvPicPr>
        <p:blipFill>
          <a:blip r:embed="rId4">
            <a:alphaModFix/>
          </a:blip>
          <a:stretch>
            <a:fillRect/>
          </a:stretch>
        </p:blipFill>
        <p:spPr>
          <a:xfrm>
            <a:off x="5270350" y="445025"/>
            <a:ext cx="3561947" cy="4232652"/>
          </a:xfrm>
          <a:prstGeom prst="rect">
            <a:avLst/>
          </a:prstGeom>
          <a:noFill/>
          <a:ln>
            <a:noFill/>
          </a:ln>
        </p:spPr>
      </p:pic>
      <p:sp>
        <p:nvSpPr>
          <p:cNvPr id="78" name="Google Shape;78;p16"/>
          <p:cNvSpPr txBox="1"/>
          <p:nvPr/>
        </p:nvSpPr>
        <p:spPr>
          <a:xfrm>
            <a:off x="3838450" y="1891300"/>
            <a:ext cx="1210200" cy="13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Idea</a:t>
            </a:r>
            <a:endParaRPr sz="3600"/>
          </a:p>
          <a:p>
            <a:pPr indent="0" lvl="0" marL="0" rtl="0" algn="ctr">
              <a:spcBef>
                <a:spcPts val="0"/>
              </a:spcBef>
              <a:spcAft>
                <a:spcPts val="0"/>
              </a:spcAft>
              <a:buNone/>
            </a:pPr>
            <a:r>
              <a:rPr lang="en" sz="3600"/>
              <a:t>#1</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185525" y="123700"/>
            <a:ext cx="3244399" cy="2433299"/>
          </a:xfrm>
          <a:prstGeom prst="rect">
            <a:avLst/>
          </a:prstGeom>
          <a:noFill/>
          <a:ln>
            <a:noFill/>
          </a:ln>
        </p:spPr>
      </p:pic>
      <p:pic>
        <p:nvPicPr>
          <p:cNvPr id="84" name="Google Shape;84;p17"/>
          <p:cNvPicPr preferRelativeResize="0"/>
          <p:nvPr/>
        </p:nvPicPr>
        <p:blipFill>
          <a:blip r:embed="rId4">
            <a:alphaModFix/>
          </a:blip>
          <a:stretch>
            <a:fillRect/>
          </a:stretch>
        </p:blipFill>
        <p:spPr>
          <a:xfrm>
            <a:off x="5714075" y="2483450"/>
            <a:ext cx="3244399" cy="2433299"/>
          </a:xfrm>
          <a:prstGeom prst="rect">
            <a:avLst/>
          </a:prstGeom>
          <a:noFill/>
          <a:ln>
            <a:noFill/>
          </a:ln>
        </p:spPr>
      </p:pic>
      <p:pic>
        <p:nvPicPr>
          <p:cNvPr id="85" name="Google Shape;85;p17"/>
          <p:cNvPicPr preferRelativeResize="0"/>
          <p:nvPr/>
        </p:nvPicPr>
        <p:blipFill>
          <a:blip r:embed="rId5">
            <a:alphaModFix/>
          </a:blip>
          <a:stretch>
            <a:fillRect/>
          </a:stretch>
        </p:blipFill>
        <p:spPr>
          <a:xfrm>
            <a:off x="2998826" y="776425"/>
            <a:ext cx="2927451" cy="3903248"/>
          </a:xfrm>
          <a:prstGeom prst="rect">
            <a:avLst/>
          </a:prstGeom>
          <a:noFill/>
          <a:ln>
            <a:noFill/>
          </a:ln>
        </p:spPr>
      </p:pic>
      <p:sp>
        <p:nvSpPr>
          <p:cNvPr id="86" name="Google Shape;86;p17"/>
          <p:cNvSpPr txBox="1"/>
          <p:nvPr/>
        </p:nvSpPr>
        <p:spPr>
          <a:xfrm>
            <a:off x="6421625" y="912550"/>
            <a:ext cx="2216100" cy="85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Idea #2</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3" name="Google Shape;93;p18"/>
          <p:cNvPicPr preferRelativeResize="0"/>
          <p:nvPr/>
        </p:nvPicPr>
        <p:blipFill>
          <a:blip r:embed="rId3">
            <a:alphaModFix/>
          </a:blip>
          <a:stretch>
            <a:fillRect/>
          </a:stretch>
        </p:blipFill>
        <p:spPr>
          <a:xfrm>
            <a:off x="208600" y="164925"/>
            <a:ext cx="4430903" cy="3324197"/>
          </a:xfrm>
          <a:prstGeom prst="rect">
            <a:avLst/>
          </a:prstGeom>
          <a:noFill/>
          <a:ln>
            <a:noFill/>
          </a:ln>
        </p:spPr>
      </p:pic>
      <p:pic>
        <p:nvPicPr>
          <p:cNvPr id="94" name="Google Shape;94;p18"/>
          <p:cNvPicPr preferRelativeResize="0"/>
          <p:nvPr/>
        </p:nvPicPr>
        <p:blipFill>
          <a:blip r:embed="rId4">
            <a:alphaModFix/>
          </a:blip>
          <a:stretch>
            <a:fillRect/>
          </a:stretch>
        </p:blipFill>
        <p:spPr>
          <a:xfrm>
            <a:off x="3922024" y="1680150"/>
            <a:ext cx="5002974" cy="332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route </a:t>
            </a:r>
            <a:endParaRPr/>
          </a:p>
        </p:txBody>
      </p:sp>
      <p:sp>
        <p:nvSpPr>
          <p:cNvPr id="100" name="Google Shape;100;p19"/>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NYU Weinstein Hall </a:t>
            </a:r>
            <a:endParaRPr/>
          </a:p>
          <a:p>
            <a:pPr indent="-342900" lvl="0" marL="457200" rtl="0" algn="l">
              <a:spcBef>
                <a:spcPts val="0"/>
              </a:spcBef>
              <a:spcAft>
                <a:spcPts val="0"/>
              </a:spcAft>
              <a:buSzPts val="1800"/>
              <a:buChar char="-"/>
            </a:pPr>
            <a:r>
              <a:rPr lang="en"/>
              <a:t>Washington Square Park </a:t>
            </a:r>
            <a:endParaRPr/>
          </a:p>
          <a:p>
            <a:pPr indent="-342900" lvl="0" marL="457200" rtl="0" algn="l">
              <a:spcBef>
                <a:spcPts val="0"/>
              </a:spcBef>
              <a:spcAft>
                <a:spcPts val="0"/>
              </a:spcAft>
              <a:buSzPts val="1800"/>
              <a:buChar char="-"/>
            </a:pPr>
            <a:r>
              <a:rPr lang="en"/>
              <a:t>St. Marks Place </a:t>
            </a:r>
            <a:endParaRPr/>
          </a:p>
          <a:p>
            <a:pPr indent="-342900" lvl="0" marL="457200" rtl="0" algn="l">
              <a:spcBef>
                <a:spcPts val="0"/>
              </a:spcBef>
              <a:spcAft>
                <a:spcPts val="0"/>
              </a:spcAft>
              <a:buSzPts val="1800"/>
              <a:buChar char="-"/>
            </a:pPr>
            <a:r>
              <a:rPr lang="en"/>
              <a:t>Old STAR house (640 E 12th St.)</a:t>
            </a:r>
            <a:endParaRPr/>
          </a:p>
          <a:p>
            <a:pPr indent="-342900" lvl="0" marL="457200" rtl="0" algn="l">
              <a:spcBef>
                <a:spcPts val="0"/>
              </a:spcBef>
              <a:spcAft>
                <a:spcPts val="0"/>
              </a:spcAft>
              <a:buSzPts val="1800"/>
              <a:buChar char="-"/>
            </a:pPr>
            <a:r>
              <a:rPr lang="en"/>
              <a:t>The Stonewall Inn</a:t>
            </a:r>
            <a:endParaRPr/>
          </a:p>
          <a:p>
            <a:pPr indent="0" lvl="0" marL="457200" rtl="0" algn="l">
              <a:spcBef>
                <a:spcPts val="1600"/>
              </a:spcBef>
              <a:spcAft>
                <a:spcPts val="1600"/>
              </a:spcAft>
              <a:buNone/>
            </a:pPr>
            <a:r>
              <a:t/>
            </a:r>
            <a:endParaRPr/>
          </a:p>
        </p:txBody>
      </p:sp>
      <p:pic>
        <p:nvPicPr>
          <p:cNvPr id="101" name="Google Shape;101;p19"/>
          <p:cNvPicPr preferRelativeResize="0"/>
          <p:nvPr/>
        </p:nvPicPr>
        <p:blipFill>
          <a:blip r:embed="rId3">
            <a:alphaModFix/>
          </a:blip>
          <a:stretch>
            <a:fillRect/>
          </a:stretch>
        </p:blipFill>
        <p:spPr>
          <a:xfrm>
            <a:off x="4277150" y="445025"/>
            <a:ext cx="3076325" cy="2079775"/>
          </a:xfrm>
          <a:prstGeom prst="rect">
            <a:avLst/>
          </a:prstGeom>
          <a:noFill/>
          <a:ln>
            <a:noFill/>
          </a:ln>
        </p:spPr>
      </p:pic>
      <p:pic>
        <p:nvPicPr>
          <p:cNvPr id="102" name="Google Shape;102;p19"/>
          <p:cNvPicPr preferRelativeResize="0"/>
          <p:nvPr/>
        </p:nvPicPr>
        <p:blipFill>
          <a:blip r:embed="rId4">
            <a:alphaModFix/>
          </a:blip>
          <a:stretch>
            <a:fillRect/>
          </a:stretch>
        </p:blipFill>
        <p:spPr>
          <a:xfrm>
            <a:off x="57500" y="2680600"/>
            <a:ext cx="3390600" cy="2370125"/>
          </a:xfrm>
          <a:prstGeom prst="rect">
            <a:avLst/>
          </a:prstGeom>
          <a:noFill/>
          <a:ln>
            <a:noFill/>
          </a:ln>
        </p:spPr>
      </p:pic>
      <p:pic>
        <p:nvPicPr>
          <p:cNvPr id="103" name="Google Shape;103;p19"/>
          <p:cNvPicPr preferRelativeResize="0"/>
          <p:nvPr/>
        </p:nvPicPr>
        <p:blipFill>
          <a:blip r:embed="rId5">
            <a:alphaModFix/>
          </a:blip>
          <a:stretch>
            <a:fillRect/>
          </a:stretch>
        </p:blipFill>
        <p:spPr>
          <a:xfrm>
            <a:off x="6046125" y="2406850"/>
            <a:ext cx="2704799" cy="2551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188975" y="195850"/>
            <a:ext cx="4775823" cy="3581875"/>
          </a:xfrm>
          <a:prstGeom prst="rect">
            <a:avLst/>
          </a:prstGeom>
          <a:noFill/>
          <a:ln>
            <a:noFill/>
          </a:ln>
        </p:spPr>
      </p:pic>
      <p:pic>
        <p:nvPicPr>
          <p:cNvPr id="109" name="Google Shape;109;p20"/>
          <p:cNvPicPr preferRelativeResize="0"/>
          <p:nvPr/>
        </p:nvPicPr>
        <p:blipFill>
          <a:blip r:embed="rId4">
            <a:alphaModFix/>
          </a:blip>
          <a:stretch>
            <a:fillRect/>
          </a:stretch>
        </p:blipFill>
        <p:spPr>
          <a:xfrm>
            <a:off x="4878950" y="2025450"/>
            <a:ext cx="4006195" cy="3004646"/>
          </a:xfrm>
          <a:prstGeom prst="rect">
            <a:avLst/>
          </a:prstGeom>
          <a:noFill/>
          <a:ln>
            <a:noFill/>
          </a:ln>
        </p:spPr>
      </p:pic>
      <p:sp>
        <p:nvSpPr>
          <p:cNvPr id="110" name="Google Shape;110;p20"/>
          <p:cNvSpPr txBox="1"/>
          <p:nvPr/>
        </p:nvSpPr>
        <p:spPr>
          <a:xfrm>
            <a:off x="5102275" y="329825"/>
            <a:ext cx="3648900" cy="16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The Final Outcome</a:t>
            </a:r>
            <a:endParaRPr sz="3600"/>
          </a:p>
        </p:txBody>
      </p:sp>
      <p:sp>
        <p:nvSpPr>
          <p:cNvPr id="111" name="Google Shape;111;p20"/>
          <p:cNvSpPr txBox="1"/>
          <p:nvPr/>
        </p:nvSpPr>
        <p:spPr>
          <a:xfrm>
            <a:off x="288625" y="4050900"/>
            <a:ext cx="4267200" cy="9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666666"/>
                </a:solidFill>
              </a:rPr>
              <a:t>Exterior </a:t>
            </a:r>
            <a:endParaRPr sz="3600">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1098325" y="2564025"/>
            <a:ext cx="3243472" cy="2432596"/>
          </a:xfrm>
          <a:prstGeom prst="rect">
            <a:avLst/>
          </a:prstGeom>
          <a:noFill/>
          <a:ln>
            <a:noFill/>
          </a:ln>
        </p:spPr>
      </p:pic>
      <p:pic>
        <p:nvPicPr>
          <p:cNvPr id="117" name="Google Shape;117;p21"/>
          <p:cNvPicPr preferRelativeResize="0"/>
          <p:nvPr/>
        </p:nvPicPr>
        <p:blipFill>
          <a:blip r:embed="rId4">
            <a:alphaModFix/>
          </a:blip>
          <a:stretch>
            <a:fillRect/>
          </a:stretch>
        </p:blipFill>
        <p:spPr>
          <a:xfrm>
            <a:off x="4933850" y="2564013"/>
            <a:ext cx="3360329" cy="2520239"/>
          </a:xfrm>
          <a:prstGeom prst="rect">
            <a:avLst/>
          </a:prstGeom>
          <a:noFill/>
          <a:ln>
            <a:noFill/>
          </a:ln>
        </p:spPr>
      </p:pic>
      <p:pic>
        <p:nvPicPr>
          <p:cNvPr id="118" name="Google Shape;118;p21"/>
          <p:cNvPicPr preferRelativeResize="0"/>
          <p:nvPr/>
        </p:nvPicPr>
        <p:blipFill>
          <a:blip r:embed="rId5">
            <a:alphaModFix/>
          </a:blip>
          <a:stretch>
            <a:fillRect/>
          </a:stretch>
        </p:blipFill>
        <p:spPr>
          <a:xfrm>
            <a:off x="2860925" y="72131"/>
            <a:ext cx="3243472" cy="2432619"/>
          </a:xfrm>
          <a:prstGeom prst="rect">
            <a:avLst/>
          </a:prstGeom>
          <a:noFill/>
          <a:ln>
            <a:noFill/>
          </a:ln>
        </p:spPr>
      </p:pic>
      <p:sp>
        <p:nvSpPr>
          <p:cNvPr id="119" name="Google Shape;119;p21"/>
          <p:cNvSpPr txBox="1"/>
          <p:nvPr/>
        </p:nvSpPr>
        <p:spPr>
          <a:xfrm>
            <a:off x="226775" y="206150"/>
            <a:ext cx="2453100" cy="22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The Final Outcome</a:t>
            </a:r>
            <a:endParaRPr sz="3600"/>
          </a:p>
        </p:txBody>
      </p:sp>
      <p:sp>
        <p:nvSpPr>
          <p:cNvPr id="120" name="Google Shape;120;p21"/>
          <p:cNvSpPr txBox="1"/>
          <p:nvPr/>
        </p:nvSpPr>
        <p:spPr>
          <a:xfrm>
            <a:off x="6339175" y="154625"/>
            <a:ext cx="2525400" cy="20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434343"/>
                </a:solidFill>
              </a:rPr>
              <a:t>Interior </a:t>
            </a:r>
            <a:endParaRPr sz="36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