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8" r:id="rId4"/>
    <p:sldId id="259" r:id="rId5"/>
    <p:sldId id="261" r:id="rId6"/>
    <p:sldId id="263" r:id="rId7"/>
    <p:sldId id="260" r:id="rId8"/>
    <p:sldId id="262"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696"/>
  </p:normalViewPr>
  <p:slideViewPr>
    <p:cSldViewPr snapToGrid="0" snapToObjects="1">
      <p:cViewPr varScale="1">
        <p:scale>
          <a:sx n="92" d="100"/>
          <a:sy n="92" d="100"/>
        </p:scale>
        <p:origin x="13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02DF8-F401-3A4C-872B-FBFA674D7A99}" type="datetimeFigureOut">
              <a:rPr lang="en-US" smtClean="0"/>
              <a:t>12/16/20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C8615C-F989-D241-8411-827DB013DD6E}" type="slidenum">
              <a:rPr lang="en-US" smtClean="0"/>
              <a:t>‹#›</a:t>
            </a:fld>
            <a:endParaRPr lang="en-US"/>
          </a:p>
        </p:txBody>
      </p:sp>
    </p:spTree>
    <p:extLst>
      <p:ext uri="{BB962C8B-B14F-4D97-AF65-F5344CB8AC3E}">
        <p14:creationId xmlns:p14="http://schemas.microsoft.com/office/powerpoint/2010/main" val="3014761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Taking into account their use of sustainable materials, the custom venue, aspects of production, people involved, marketing and PR </a:t>
            </a:r>
            <a:endParaRPr lang="en-US" dirty="0"/>
          </a:p>
          <a:p>
            <a:endParaRPr lang="en-US" dirty="0"/>
          </a:p>
        </p:txBody>
      </p:sp>
      <p:sp>
        <p:nvSpPr>
          <p:cNvPr id="4" name="Slide Number Placeholder 3"/>
          <p:cNvSpPr>
            <a:spLocks noGrp="1"/>
          </p:cNvSpPr>
          <p:nvPr>
            <p:ph type="sldNum" sz="quarter" idx="5"/>
          </p:nvPr>
        </p:nvSpPr>
        <p:spPr/>
        <p:txBody>
          <a:bodyPr/>
          <a:lstStyle/>
          <a:p>
            <a:fld id="{94C8615C-F989-D241-8411-827DB013DD6E}" type="slidenum">
              <a:rPr lang="en-US" smtClean="0"/>
              <a:t>1</a:t>
            </a:fld>
            <a:endParaRPr lang="en-US"/>
          </a:p>
        </p:txBody>
      </p:sp>
    </p:spTree>
    <p:extLst>
      <p:ext uri="{BB962C8B-B14F-4D97-AF65-F5344CB8AC3E}">
        <p14:creationId xmlns:p14="http://schemas.microsoft.com/office/powerpoint/2010/main" val="3265508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more costly to use sustainable materials and produce closer to home, but they know their customer well, and have hope that they too will see that this is the only option moving forward towards a more sustainable future. </a:t>
            </a:r>
          </a:p>
          <a:p>
            <a:endParaRPr lang="en-US" dirty="0"/>
          </a:p>
          <a:p>
            <a:r>
              <a:rPr lang="en-US" dirty="0"/>
              <a:t>Seen in BOF on 12/16/2020 (Wed) an article about keeping suppliers close in the future – </a:t>
            </a:r>
            <a:r>
              <a:rPr lang="en-US"/>
              <a:t>more predictable </a:t>
            </a:r>
            <a:endParaRPr lang="en-US" dirty="0"/>
          </a:p>
        </p:txBody>
      </p:sp>
      <p:sp>
        <p:nvSpPr>
          <p:cNvPr id="4" name="Slide Number Placeholder 3"/>
          <p:cNvSpPr>
            <a:spLocks noGrp="1"/>
          </p:cNvSpPr>
          <p:nvPr>
            <p:ph type="sldNum" sz="quarter" idx="5"/>
          </p:nvPr>
        </p:nvSpPr>
        <p:spPr/>
        <p:txBody>
          <a:bodyPr/>
          <a:lstStyle/>
          <a:p>
            <a:fld id="{94C8615C-F989-D241-8411-827DB013DD6E}" type="slidenum">
              <a:rPr lang="en-US" smtClean="0"/>
              <a:t>2</a:t>
            </a:fld>
            <a:endParaRPr lang="en-US"/>
          </a:p>
        </p:txBody>
      </p:sp>
    </p:spTree>
    <p:extLst>
      <p:ext uri="{BB962C8B-B14F-4D97-AF65-F5344CB8AC3E}">
        <p14:creationId xmlns:p14="http://schemas.microsoft.com/office/powerpoint/2010/main" val="1202985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Storm King offers Corporate Membership that comes with “invitations to online talks...including exclusive exhibition previews, company name recognition, logo, and link on the Storm King website, [and] the opportunity to host a private socially-distanced event.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Most of the event will take place during the day, which will save them on lighting </a:t>
            </a:r>
          </a:p>
          <a:p>
            <a:r>
              <a:rPr lang="en-US" sz="1200" b="0" i="0" u="none" strike="noStrike" kern="1200" dirty="0">
                <a:solidFill>
                  <a:schemeClr val="tx1"/>
                </a:solidFill>
                <a:effectLst/>
                <a:latin typeface="+mn-lt"/>
                <a:ea typeface="+mn-ea"/>
                <a:cs typeface="+mn-cs"/>
              </a:rPr>
              <a:t>The use of benches – with socially distanced seat markers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Little to no props involved in the show, since this would not fit with the brands minimalist image.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They’ve hired a film crew and catering co. from the area, which is less costly than hiring one from the city because transportation </a:t>
            </a:r>
          </a:p>
          <a:p>
            <a:r>
              <a:rPr lang="en-US" sz="1200" b="0" i="0" u="none" strike="noStrike" kern="1200" dirty="0">
                <a:solidFill>
                  <a:schemeClr val="tx1"/>
                </a:solidFill>
                <a:effectLst/>
                <a:latin typeface="+mn-lt"/>
                <a:ea typeface="+mn-ea"/>
                <a:cs typeface="+mn-cs"/>
              </a:rPr>
              <a:t>Also keeping in line with their mission to support local talent.     </a:t>
            </a:r>
            <a:endParaRPr lang="en-US" dirty="0"/>
          </a:p>
        </p:txBody>
      </p:sp>
      <p:sp>
        <p:nvSpPr>
          <p:cNvPr id="4" name="Slide Number Placeholder 3"/>
          <p:cNvSpPr>
            <a:spLocks noGrp="1"/>
          </p:cNvSpPr>
          <p:nvPr>
            <p:ph type="sldNum" sz="quarter" idx="5"/>
          </p:nvPr>
        </p:nvSpPr>
        <p:spPr/>
        <p:txBody>
          <a:bodyPr/>
          <a:lstStyle/>
          <a:p>
            <a:fld id="{94C8615C-F989-D241-8411-827DB013DD6E}" type="slidenum">
              <a:rPr lang="en-US" smtClean="0"/>
              <a:t>3</a:t>
            </a:fld>
            <a:endParaRPr lang="en-US"/>
          </a:p>
        </p:txBody>
      </p:sp>
    </p:spTree>
    <p:extLst>
      <p:ext uri="{BB962C8B-B14F-4D97-AF65-F5344CB8AC3E}">
        <p14:creationId xmlns:p14="http://schemas.microsoft.com/office/powerpoint/2010/main" val="1879971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McCollough and Hernandez still maintain that their main priority is taking care of those who are helping behind the scenes; as well as those featured in the show, so costs have not been cut on their account.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They will be given the same food as guests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Partnerships with sustainable organizations – they offered to come for free in exchange for getting their name out there and making their own connections with our industry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4C8615C-F989-D241-8411-827DB013DD6E}" type="slidenum">
              <a:rPr lang="en-US" smtClean="0"/>
              <a:t>4</a:t>
            </a:fld>
            <a:endParaRPr lang="en-US"/>
          </a:p>
        </p:txBody>
      </p:sp>
    </p:spTree>
    <p:extLst>
      <p:ext uri="{BB962C8B-B14F-4D97-AF65-F5344CB8AC3E}">
        <p14:creationId xmlns:p14="http://schemas.microsoft.com/office/powerpoint/2010/main" val="2258149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4C8615C-F989-D241-8411-827DB013DD6E}" type="slidenum">
              <a:rPr lang="en-US" smtClean="0"/>
              <a:t>5</a:t>
            </a:fld>
            <a:endParaRPr lang="en-US"/>
          </a:p>
        </p:txBody>
      </p:sp>
    </p:spTree>
    <p:extLst>
      <p:ext uri="{BB962C8B-B14F-4D97-AF65-F5344CB8AC3E}">
        <p14:creationId xmlns:p14="http://schemas.microsoft.com/office/powerpoint/2010/main" val="2371523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They ended up sticking with their in house PR team, but since the show is so localized and intimate, they had to put more thought into their marketing strategy in order to show the collection to a more global audience.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However, after talking with friends of the brand and a few invitees, almost everyone said they had been meaning to get out to Storm King, and now they have the perfect reason to.</a:t>
            </a:r>
          </a:p>
          <a:p>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With that being said, they know their customer well, and have hope that they too will see that this is the only option moving forward towards a more sustainable future.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94C8615C-F989-D241-8411-827DB013DD6E}" type="slidenum">
              <a:rPr lang="en-US" smtClean="0"/>
              <a:t>6</a:t>
            </a:fld>
            <a:endParaRPr lang="en-US"/>
          </a:p>
        </p:txBody>
      </p:sp>
    </p:spTree>
    <p:extLst>
      <p:ext uri="{BB962C8B-B14F-4D97-AF65-F5344CB8AC3E}">
        <p14:creationId xmlns:p14="http://schemas.microsoft.com/office/powerpoint/2010/main" val="175142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9FF70-50A8-2E49-8550-AEE0375473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63118D-EFAD-DA4F-B137-1F814F74C1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04A8D1-27D8-C94A-9747-FB0DB72AA6F6}"/>
              </a:ext>
            </a:extLst>
          </p:cNvPr>
          <p:cNvSpPr>
            <a:spLocks noGrp="1"/>
          </p:cNvSpPr>
          <p:nvPr>
            <p:ph type="dt" sz="half" idx="10"/>
          </p:nvPr>
        </p:nvSpPr>
        <p:spPr/>
        <p:txBody>
          <a:bodyPr/>
          <a:lstStyle/>
          <a:p>
            <a:fld id="{1EC0074E-8BF9-5F48-8B72-1A248AFB8185}" type="datetimeFigureOut">
              <a:rPr lang="en-US" smtClean="0"/>
              <a:t>12/16/20</a:t>
            </a:fld>
            <a:endParaRPr lang="en-US"/>
          </a:p>
        </p:txBody>
      </p:sp>
      <p:sp>
        <p:nvSpPr>
          <p:cNvPr id="5" name="Footer Placeholder 4">
            <a:extLst>
              <a:ext uri="{FF2B5EF4-FFF2-40B4-BE49-F238E27FC236}">
                <a16:creationId xmlns:a16="http://schemas.microsoft.com/office/drawing/2014/main" id="{498F44E7-6E93-9145-BEA9-F915D647F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29025-50A6-EF44-BE6E-445B787EFC2F}"/>
              </a:ext>
            </a:extLst>
          </p:cNvPr>
          <p:cNvSpPr>
            <a:spLocks noGrp="1"/>
          </p:cNvSpPr>
          <p:nvPr>
            <p:ph type="sldNum" sz="quarter" idx="12"/>
          </p:nvPr>
        </p:nvSpPr>
        <p:spPr/>
        <p:txBody>
          <a:bodyPr/>
          <a:lstStyle/>
          <a:p>
            <a:fld id="{B69B32BF-8ECE-6941-B118-DE25EA0B4F8F}" type="slidenum">
              <a:rPr lang="en-US" smtClean="0"/>
              <a:t>‹#›</a:t>
            </a:fld>
            <a:endParaRPr lang="en-US"/>
          </a:p>
        </p:txBody>
      </p:sp>
    </p:spTree>
    <p:extLst>
      <p:ext uri="{BB962C8B-B14F-4D97-AF65-F5344CB8AC3E}">
        <p14:creationId xmlns:p14="http://schemas.microsoft.com/office/powerpoint/2010/main" val="2805860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08B5D-A19C-E24B-B805-784710D79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9FA021-589D-F047-B2D5-3F1882FDEF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E6768-FE59-7041-AB92-C1EB1ECD98EA}"/>
              </a:ext>
            </a:extLst>
          </p:cNvPr>
          <p:cNvSpPr>
            <a:spLocks noGrp="1"/>
          </p:cNvSpPr>
          <p:nvPr>
            <p:ph type="dt" sz="half" idx="10"/>
          </p:nvPr>
        </p:nvSpPr>
        <p:spPr/>
        <p:txBody>
          <a:bodyPr/>
          <a:lstStyle/>
          <a:p>
            <a:fld id="{1EC0074E-8BF9-5F48-8B72-1A248AFB8185}" type="datetimeFigureOut">
              <a:rPr lang="en-US" smtClean="0"/>
              <a:t>12/16/20</a:t>
            </a:fld>
            <a:endParaRPr lang="en-US"/>
          </a:p>
        </p:txBody>
      </p:sp>
      <p:sp>
        <p:nvSpPr>
          <p:cNvPr id="5" name="Footer Placeholder 4">
            <a:extLst>
              <a:ext uri="{FF2B5EF4-FFF2-40B4-BE49-F238E27FC236}">
                <a16:creationId xmlns:a16="http://schemas.microsoft.com/office/drawing/2014/main" id="{BCDDFA4A-F099-934C-AA00-2AEC97F5C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F65E09-D461-9949-B3AD-FEAF8CC65A2A}"/>
              </a:ext>
            </a:extLst>
          </p:cNvPr>
          <p:cNvSpPr>
            <a:spLocks noGrp="1"/>
          </p:cNvSpPr>
          <p:nvPr>
            <p:ph type="sldNum" sz="quarter" idx="12"/>
          </p:nvPr>
        </p:nvSpPr>
        <p:spPr/>
        <p:txBody>
          <a:bodyPr/>
          <a:lstStyle/>
          <a:p>
            <a:fld id="{B69B32BF-8ECE-6941-B118-DE25EA0B4F8F}" type="slidenum">
              <a:rPr lang="en-US" smtClean="0"/>
              <a:t>‹#›</a:t>
            </a:fld>
            <a:endParaRPr lang="en-US"/>
          </a:p>
        </p:txBody>
      </p:sp>
    </p:spTree>
    <p:extLst>
      <p:ext uri="{BB962C8B-B14F-4D97-AF65-F5344CB8AC3E}">
        <p14:creationId xmlns:p14="http://schemas.microsoft.com/office/powerpoint/2010/main" val="832790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C18453-C553-A44E-97E1-F6D70396FD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9A1E1C-DDE1-EE4C-9D4E-16B9976A96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1D73D-FBFD-B245-8643-5BD631BCD4CE}"/>
              </a:ext>
            </a:extLst>
          </p:cNvPr>
          <p:cNvSpPr>
            <a:spLocks noGrp="1"/>
          </p:cNvSpPr>
          <p:nvPr>
            <p:ph type="dt" sz="half" idx="10"/>
          </p:nvPr>
        </p:nvSpPr>
        <p:spPr/>
        <p:txBody>
          <a:bodyPr/>
          <a:lstStyle/>
          <a:p>
            <a:fld id="{1EC0074E-8BF9-5F48-8B72-1A248AFB8185}" type="datetimeFigureOut">
              <a:rPr lang="en-US" smtClean="0"/>
              <a:t>12/16/20</a:t>
            </a:fld>
            <a:endParaRPr lang="en-US"/>
          </a:p>
        </p:txBody>
      </p:sp>
      <p:sp>
        <p:nvSpPr>
          <p:cNvPr id="5" name="Footer Placeholder 4">
            <a:extLst>
              <a:ext uri="{FF2B5EF4-FFF2-40B4-BE49-F238E27FC236}">
                <a16:creationId xmlns:a16="http://schemas.microsoft.com/office/drawing/2014/main" id="{99AF9F87-7AC9-BE40-B144-E26169FB0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50DE6-72A7-AC48-80D2-E2B46A21A5DA}"/>
              </a:ext>
            </a:extLst>
          </p:cNvPr>
          <p:cNvSpPr>
            <a:spLocks noGrp="1"/>
          </p:cNvSpPr>
          <p:nvPr>
            <p:ph type="sldNum" sz="quarter" idx="12"/>
          </p:nvPr>
        </p:nvSpPr>
        <p:spPr/>
        <p:txBody>
          <a:bodyPr/>
          <a:lstStyle/>
          <a:p>
            <a:fld id="{B69B32BF-8ECE-6941-B118-DE25EA0B4F8F}" type="slidenum">
              <a:rPr lang="en-US" smtClean="0"/>
              <a:t>‹#›</a:t>
            </a:fld>
            <a:endParaRPr lang="en-US"/>
          </a:p>
        </p:txBody>
      </p:sp>
    </p:spTree>
    <p:extLst>
      <p:ext uri="{BB962C8B-B14F-4D97-AF65-F5344CB8AC3E}">
        <p14:creationId xmlns:p14="http://schemas.microsoft.com/office/powerpoint/2010/main" val="2520770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D3628-7074-C24C-A187-4CE7595BD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24805-F890-9249-9C41-EAF6F10FF1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E900CB-A737-B74A-A9BC-1E3BE2508B60}"/>
              </a:ext>
            </a:extLst>
          </p:cNvPr>
          <p:cNvSpPr>
            <a:spLocks noGrp="1"/>
          </p:cNvSpPr>
          <p:nvPr>
            <p:ph type="dt" sz="half" idx="10"/>
          </p:nvPr>
        </p:nvSpPr>
        <p:spPr/>
        <p:txBody>
          <a:bodyPr/>
          <a:lstStyle/>
          <a:p>
            <a:fld id="{1EC0074E-8BF9-5F48-8B72-1A248AFB8185}" type="datetimeFigureOut">
              <a:rPr lang="en-US" smtClean="0"/>
              <a:t>12/16/20</a:t>
            </a:fld>
            <a:endParaRPr lang="en-US"/>
          </a:p>
        </p:txBody>
      </p:sp>
      <p:sp>
        <p:nvSpPr>
          <p:cNvPr id="5" name="Footer Placeholder 4">
            <a:extLst>
              <a:ext uri="{FF2B5EF4-FFF2-40B4-BE49-F238E27FC236}">
                <a16:creationId xmlns:a16="http://schemas.microsoft.com/office/drawing/2014/main" id="{E2A19407-4345-FD41-BF9D-6FD02A779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9A50C4-2D67-EA41-9EBF-4F2347FC2605}"/>
              </a:ext>
            </a:extLst>
          </p:cNvPr>
          <p:cNvSpPr>
            <a:spLocks noGrp="1"/>
          </p:cNvSpPr>
          <p:nvPr>
            <p:ph type="sldNum" sz="quarter" idx="12"/>
          </p:nvPr>
        </p:nvSpPr>
        <p:spPr/>
        <p:txBody>
          <a:bodyPr/>
          <a:lstStyle/>
          <a:p>
            <a:fld id="{B69B32BF-8ECE-6941-B118-DE25EA0B4F8F}" type="slidenum">
              <a:rPr lang="en-US" smtClean="0"/>
              <a:t>‹#›</a:t>
            </a:fld>
            <a:endParaRPr lang="en-US"/>
          </a:p>
        </p:txBody>
      </p:sp>
    </p:spTree>
    <p:extLst>
      <p:ext uri="{BB962C8B-B14F-4D97-AF65-F5344CB8AC3E}">
        <p14:creationId xmlns:p14="http://schemas.microsoft.com/office/powerpoint/2010/main" val="18585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CEA1-8092-9C49-B099-DD5BA4213D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AF1E65-24D5-F94A-A14D-F43B826DCD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033DA-5E7E-DB45-9A76-747C2E82A16E}"/>
              </a:ext>
            </a:extLst>
          </p:cNvPr>
          <p:cNvSpPr>
            <a:spLocks noGrp="1"/>
          </p:cNvSpPr>
          <p:nvPr>
            <p:ph type="dt" sz="half" idx="10"/>
          </p:nvPr>
        </p:nvSpPr>
        <p:spPr/>
        <p:txBody>
          <a:bodyPr/>
          <a:lstStyle/>
          <a:p>
            <a:fld id="{1EC0074E-8BF9-5F48-8B72-1A248AFB8185}" type="datetimeFigureOut">
              <a:rPr lang="en-US" smtClean="0"/>
              <a:t>12/16/20</a:t>
            </a:fld>
            <a:endParaRPr lang="en-US"/>
          </a:p>
        </p:txBody>
      </p:sp>
      <p:sp>
        <p:nvSpPr>
          <p:cNvPr id="5" name="Footer Placeholder 4">
            <a:extLst>
              <a:ext uri="{FF2B5EF4-FFF2-40B4-BE49-F238E27FC236}">
                <a16:creationId xmlns:a16="http://schemas.microsoft.com/office/drawing/2014/main" id="{6744E660-F49C-5048-9DEA-EBCE3EF87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3AC26-D7C5-FF4B-A5BF-B3D33B40CD58}"/>
              </a:ext>
            </a:extLst>
          </p:cNvPr>
          <p:cNvSpPr>
            <a:spLocks noGrp="1"/>
          </p:cNvSpPr>
          <p:nvPr>
            <p:ph type="sldNum" sz="quarter" idx="12"/>
          </p:nvPr>
        </p:nvSpPr>
        <p:spPr/>
        <p:txBody>
          <a:bodyPr/>
          <a:lstStyle/>
          <a:p>
            <a:fld id="{B69B32BF-8ECE-6941-B118-DE25EA0B4F8F}" type="slidenum">
              <a:rPr lang="en-US" smtClean="0"/>
              <a:t>‹#›</a:t>
            </a:fld>
            <a:endParaRPr lang="en-US"/>
          </a:p>
        </p:txBody>
      </p:sp>
    </p:spTree>
    <p:extLst>
      <p:ext uri="{BB962C8B-B14F-4D97-AF65-F5344CB8AC3E}">
        <p14:creationId xmlns:p14="http://schemas.microsoft.com/office/powerpoint/2010/main" val="1489228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7242-55CD-8B41-A0E2-0D65723EB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7C732-64E8-D64A-B098-F0C00D08AF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0114F8-55B6-ED4C-8071-756A66CFC6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02F59D-88DE-6043-84A3-4C4ACC46070D}"/>
              </a:ext>
            </a:extLst>
          </p:cNvPr>
          <p:cNvSpPr>
            <a:spLocks noGrp="1"/>
          </p:cNvSpPr>
          <p:nvPr>
            <p:ph type="dt" sz="half" idx="10"/>
          </p:nvPr>
        </p:nvSpPr>
        <p:spPr/>
        <p:txBody>
          <a:bodyPr/>
          <a:lstStyle/>
          <a:p>
            <a:fld id="{1EC0074E-8BF9-5F48-8B72-1A248AFB8185}" type="datetimeFigureOut">
              <a:rPr lang="en-US" smtClean="0"/>
              <a:t>12/16/20</a:t>
            </a:fld>
            <a:endParaRPr lang="en-US"/>
          </a:p>
        </p:txBody>
      </p:sp>
      <p:sp>
        <p:nvSpPr>
          <p:cNvPr id="6" name="Footer Placeholder 5">
            <a:extLst>
              <a:ext uri="{FF2B5EF4-FFF2-40B4-BE49-F238E27FC236}">
                <a16:creationId xmlns:a16="http://schemas.microsoft.com/office/drawing/2014/main" id="{345C379B-F3E8-0144-A493-997C02982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A328E-EDB4-2D45-996D-B3AA9440DF04}"/>
              </a:ext>
            </a:extLst>
          </p:cNvPr>
          <p:cNvSpPr>
            <a:spLocks noGrp="1"/>
          </p:cNvSpPr>
          <p:nvPr>
            <p:ph type="sldNum" sz="quarter" idx="12"/>
          </p:nvPr>
        </p:nvSpPr>
        <p:spPr/>
        <p:txBody>
          <a:bodyPr/>
          <a:lstStyle/>
          <a:p>
            <a:fld id="{B69B32BF-8ECE-6941-B118-DE25EA0B4F8F}" type="slidenum">
              <a:rPr lang="en-US" smtClean="0"/>
              <a:t>‹#›</a:t>
            </a:fld>
            <a:endParaRPr lang="en-US"/>
          </a:p>
        </p:txBody>
      </p:sp>
    </p:spTree>
    <p:extLst>
      <p:ext uri="{BB962C8B-B14F-4D97-AF65-F5344CB8AC3E}">
        <p14:creationId xmlns:p14="http://schemas.microsoft.com/office/powerpoint/2010/main" val="1094501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AFE99-1DD4-BC4F-B370-437B5DD025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BB68AA-1A55-6340-9EEF-7E462C351B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DADC6-9D03-E241-A702-D6516D9133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7AC44D-47A5-0347-8563-B687DFCA0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294CAC-9412-B74B-8E7E-BFFE365FCA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3D6489-9BD7-6548-B386-C82B4787E181}"/>
              </a:ext>
            </a:extLst>
          </p:cNvPr>
          <p:cNvSpPr>
            <a:spLocks noGrp="1"/>
          </p:cNvSpPr>
          <p:nvPr>
            <p:ph type="dt" sz="half" idx="10"/>
          </p:nvPr>
        </p:nvSpPr>
        <p:spPr/>
        <p:txBody>
          <a:bodyPr/>
          <a:lstStyle/>
          <a:p>
            <a:fld id="{1EC0074E-8BF9-5F48-8B72-1A248AFB8185}" type="datetimeFigureOut">
              <a:rPr lang="en-US" smtClean="0"/>
              <a:t>12/16/20</a:t>
            </a:fld>
            <a:endParaRPr lang="en-US"/>
          </a:p>
        </p:txBody>
      </p:sp>
      <p:sp>
        <p:nvSpPr>
          <p:cNvPr id="8" name="Footer Placeholder 7">
            <a:extLst>
              <a:ext uri="{FF2B5EF4-FFF2-40B4-BE49-F238E27FC236}">
                <a16:creationId xmlns:a16="http://schemas.microsoft.com/office/drawing/2014/main" id="{82B545B7-DFD9-444B-AF3A-57B75E6E7F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0E49D6-0C26-6349-8710-1711C29120EC}"/>
              </a:ext>
            </a:extLst>
          </p:cNvPr>
          <p:cNvSpPr>
            <a:spLocks noGrp="1"/>
          </p:cNvSpPr>
          <p:nvPr>
            <p:ph type="sldNum" sz="quarter" idx="12"/>
          </p:nvPr>
        </p:nvSpPr>
        <p:spPr/>
        <p:txBody>
          <a:bodyPr/>
          <a:lstStyle/>
          <a:p>
            <a:fld id="{B69B32BF-8ECE-6941-B118-DE25EA0B4F8F}" type="slidenum">
              <a:rPr lang="en-US" smtClean="0"/>
              <a:t>‹#›</a:t>
            </a:fld>
            <a:endParaRPr lang="en-US"/>
          </a:p>
        </p:txBody>
      </p:sp>
    </p:spTree>
    <p:extLst>
      <p:ext uri="{BB962C8B-B14F-4D97-AF65-F5344CB8AC3E}">
        <p14:creationId xmlns:p14="http://schemas.microsoft.com/office/powerpoint/2010/main" val="1590385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B0E7-D4EA-2C4F-BA82-2C3D351F2E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56E1-C3F1-9741-8605-CDD2921D2B20}"/>
              </a:ext>
            </a:extLst>
          </p:cNvPr>
          <p:cNvSpPr>
            <a:spLocks noGrp="1"/>
          </p:cNvSpPr>
          <p:nvPr>
            <p:ph type="dt" sz="half" idx="10"/>
          </p:nvPr>
        </p:nvSpPr>
        <p:spPr/>
        <p:txBody>
          <a:bodyPr/>
          <a:lstStyle/>
          <a:p>
            <a:fld id="{1EC0074E-8BF9-5F48-8B72-1A248AFB8185}" type="datetimeFigureOut">
              <a:rPr lang="en-US" smtClean="0"/>
              <a:t>12/16/20</a:t>
            </a:fld>
            <a:endParaRPr lang="en-US"/>
          </a:p>
        </p:txBody>
      </p:sp>
      <p:sp>
        <p:nvSpPr>
          <p:cNvPr id="4" name="Footer Placeholder 3">
            <a:extLst>
              <a:ext uri="{FF2B5EF4-FFF2-40B4-BE49-F238E27FC236}">
                <a16:creationId xmlns:a16="http://schemas.microsoft.com/office/drawing/2014/main" id="{D765CD24-5CAA-E14D-9E66-B4288EE103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9527A7-27B6-BE42-8370-BD0D4D69041E}"/>
              </a:ext>
            </a:extLst>
          </p:cNvPr>
          <p:cNvSpPr>
            <a:spLocks noGrp="1"/>
          </p:cNvSpPr>
          <p:nvPr>
            <p:ph type="sldNum" sz="quarter" idx="12"/>
          </p:nvPr>
        </p:nvSpPr>
        <p:spPr/>
        <p:txBody>
          <a:bodyPr/>
          <a:lstStyle/>
          <a:p>
            <a:fld id="{B69B32BF-8ECE-6941-B118-DE25EA0B4F8F}" type="slidenum">
              <a:rPr lang="en-US" smtClean="0"/>
              <a:t>‹#›</a:t>
            </a:fld>
            <a:endParaRPr lang="en-US"/>
          </a:p>
        </p:txBody>
      </p:sp>
    </p:spTree>
    <p:extLst>
      <p:ext uri="{BB962C8B-B14F-4D97-AF65-F5344CB8AC3E}">
        <p14:creationId xmlns:p14="http://schemas.microsoft.com/office/powerpoint/2010/main" val="3364834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85458E-1EE3-6C40-9ED7-394FCABC6B60}"/>
              </a:ext>
            </a:extLst>
          </p:cNvPr>
          <p:cNvSpPr>
            <a:spLocks noGrp="1"/>
          </p:cNvSpPr>
          <p:nvPr>
            <p:ph type="dt" sz="half" idx="10"/>
          </p:nvPr>
        </p:nvSpPr>
        <p:spPr/>
        <p:txBody>
          <a:bodyPr/>
          <a:lstStyle/>
          <a:p>
            <a:fld id="{1EC0074E-8BF9-5F48-8B72-1A248AFB8185}" type="datetimeFigureOut">
              <a:rPr lang="en-US" smtClean="0"/>
              <a:t>12/16/20</a:t>
            </a:fld>
            <a:endParaRPr lang="en-US"/>
          </a:p>
        </p:txBody>
      </p:sp>
      <p:sp>
        <p:nvSpPr>
          <p:cNvPr id="3" name="Footer Placeholder 2">
            <a:extLst>
              <a:ext uri="{FF2B5EF4-FFF2-40B4-BE49-F238E27FC236}">
                <a16:creationId xmlns:a16="http://schemas.microsoft.com/office/drawing/2014/main" id="{756F45CB-EA2A-F94A-9C98-2F892E90DB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E182AA-4685-F245-8645-ED16D688A2F8}"/>
              </a:ext>
            </a:extLst>
          </p:cNvPr>
          <p:cNvSpPr>
            <a:spLocks noGrp="1"/>
          </p:cNvSpPr>
          <p:nvPr>
            <p:ph type="sldNum" sz="quarter" idx="12"/>
          </p:nvPr>
        </p:nvSpPr>
        <p:spPr/>
        <p:txBody>
          <a:bodyPr/>
          <a:lstStyle/>
          <a:p>
            <a:fld id="{B69B32BF-8ECE-6941-B118-DE25EA0B4F8F}" type="slidenum">
              <a:rPr lang="en-US" smtClean="0"/>
              <a:t>‹#›</a:t>
            </a:fld>
            <a:endParaRPr lang="en-US"/>
          </a:p>
        </p:txBody>
      </p:sp>
    </p:spTree>
    <p:extLst>
      <p:ext uri="{BB962C8B-B14F-4D97-AF65-F5344CB8AC3E}">
        <p14:creationId xmlns:p14="http://schemas.microsoft.com/office/powerpoint/2010/main" val="2113182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EA25-02C7-5545-A4ED-0122A3D6F2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46E025-B5DC-8F4E-AAE3-062B0A613B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8738A7-CCF7-4B40-AD30-82AC3D493F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64DD2D-D045-BA43-897E-18D095863B65}"/>
              </a:ext>
            </a:extLst>
          </p:cNvPr>
          <p:cNvSpPr>
            <a:spLocks noGrp="1"/>
          </p:cNvSpPr>
          <p:nvPr>
            <p:ph type="dt" sz="half" idx="10"/>
          </p:nvPr>
        </p:nvSpPr>
        <p:spPr/>
        <p:txBody>
          <a:bodyPr/>
          <a:lstStyle/>
          <a:p>
            <a:fld id="{1EC0074E-8BF9-5F48-8B72-1A248AFB8185}" type="datetimeFigureOut">
              <a:rPr lang="en-US" smtClean="0"/>
              <a:t>12/16/20</a:t>
            </a:fld>
            <a:endParaRPr lang="en-US"/>
          </a:p>
        </p:txBody>
      </p:sp>
      <p:sp>
        <p:nvSpPr>
          <p:cNvPr id="6" name="Footer Placeholder 5">
            <a:extLst>
              <a:ext uri="{FF2B5EF4-FFF2-40B4-BE49-F238E27FC236}">
                <a16:creationId xmlns:a16="http://schemas.microsoft.com/office/drawing/2014/main" id="{F82399E4-73EB-3747-A3DB-AF114EA42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4AB6BE-408E-B64C-8C51-AC0C1530F9C0}"/>
              </a:ext>
            </a:extLst>
          </p:cNvPr>
          <p:cNvSpPr>
            <a:spLocks noGrp="1"/>
          </p:cNvSpPr>
          <p:nvPr>
            <p:ph type="sldNum" sz="quarter" idx="12"/>
          </p:nvPr>
        </p:nvSpPr>
        <p:spPr/>
        <p:txBody>
          <a:bodyPr/>
          <a:lstStyle/>
          <a:p>
            <a:fld id="{B69B32BF-8ECE-6941-B118-DE25EA0B4F8F}" type="slidenum">
              <a:rPr lang="en-US" smtClean="0"/>
              <a:t>‹#›</a:t>
            </a:fld>
            <a:endParaRPr lang="en-US"/>
          </a:p>
        </p:txBody>
      </p:sp>
    </p:spTree>
    <p:extLst>
      <p:ext uri="{BB962C8B-B14F-4D97-AF65-F5344CB8AC3E}">
        <p14:creationId xmlns:p14="http://schemas.microsoft.com/office/powerpoint/2010/main" val="1496821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E3A10-532D-8B46-88E3-8EAF31DBA0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0A6C56-6788-704E-BF04-F118BD8B29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4EB0DD-8BCF-974B-9155-1CFF075B1B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53D1B2-0CC5-1046-9032-FA2A885F1775}"/>
              </a:ext>
            </a:extLst>
          </p:cNvPr>
          <p:cNvSpPr>
            <a:spLocks noGrp="1"/>
          </p:cNvSpPr>
          <p:nvPr>
            <p:ph type="dt" sz="half" idx="10"/>
          </p:nvPr>
        </p:nvSpPr>
        <p:spPr/>
        <p:txBody>
          <a:bodyPr/>
          <a:lstStyle/>
          <a:p>
            <a:fld id="{1EC0074E-8BF9-5F48-8B72-1A248AFB8185}" type="datetimeFigureOut">
              <a:rPr lang="en-US" smtClean="0"/>
              <a:t>12/16/20</a:t>
            </a:fld>
            <a:endParaRPr lang="en-US"/>
          </a:p>
        </p:txBody>
      </p:sp>
      <p:sp>
        <p:nvSpPr>
          <p:cNvPr id="6" name="Footer Placeholder 5">
            <a:extLst>
              <a:ext uri="{FF2B5EF4-FFF2-40B4-BE49-F238E27FC236}">
                <a16:creationId xmlns:a16="http://schemas.microsoft.com/office/drawing/2014/main" id="{23F4AC3B-91AD-DE4E-83B0-AFB6C7DCAC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66964A-F02F-0548-BF3B-5DC997D92D7B}"/>
              </a:ext>
            </a:extLst>
          </p:cNvPr>
          <p:cNvSpPr>
            <a:spLocks noGrp="1"/>
          </p:cNvSpPr>
          <p:nvPr>
            <p:ph type="sldNum" sz="quarter" idx="12"/>
          </p:nvPr>
        </p:nvSpPr>
        <p:spPr/>
        <p:txBody>
          <a:bodyPr/>
          <a:lstStyle/>
          <a:p>
            <a:fld id="{B69B32BF-8ECE-6941-B118-DE25EA0B4F8F}" type="slidenum">
              <a:rPr lang="en-US" smtClean="0"/>
              <a:t>‹#›</a:t>
            </a:fld>
            <a:endParaRPr lang="en-US"/>
          </a:p>
        </p:txBody>
      </p:sp>
    </p:spTree>
    <p:extLst>
      <p:ext uri="{BB962C8B-B14F-4D97-AF65-F5344CB8AC3E}">
        <p14:creationId xmlns:p14="http://schemas.microsoft.com/office/powerpoint/2010/main" val="956559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CF33D2-00BB-2E4C-AE14-B29DAA8F21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D2A8AB-A74E-904B-8F53-58910BFAFB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DB21-BD05-7F43-9FFF-F9633D1A61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0074E-8BF9-5F48-8B72-1A248AFB8185}" type="datetimeFigureOut">
              <a:rPr lang="en-US" smtClean="0"/>
              <a:t>12/16/20</a:t>
            </a:fld>
            <a:endParaRPr lang="en-US"/>
          </a:p>
        </p:txBody>
      </p:sp>
      <p:sp>
        <p:nvSpPr>
          <p:cNvPr id="5" name="Footer Placeholder 4">
            <a:extLst>
              <a:ext uri="{FF2B5EF4-FFF2-40B4-BE49-F238E27FC236}">
                <a16:creationId xmlns:a16="http://schemas.microsoft.com/office/drawing/2014/main" id="{425D7078-DD58-5146-942D-7A381D8846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7CE6A1-938D-1740-BCE2-A1205EC440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B32BF-8ECE-6941-B118-DE25EA0B4F8F}" type="slidenum">
              <a:rPr lang="en-US" smtClean="0"/>
              <a:t>‹#›</a:t>
            </a:fld>
            <a:endParaRPr lang="en-US"/>
          </a:p>
        </p:txBody>
      </p:sp>
    </p:spTree>
    <p:extLst>
      <p:ext uri="{BB962C8B-B14F-4D97-AF65-F5344CB8AC3E}">
        <p14:creationId xmlns:p14="http://schemas.microsoft.com/office/powerpoint/2010/main" val="1698431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191">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696E7-3FBA-3447-BB8B-51C1D451DBB3}"/>
              </a:ext>
            </a:extLst>
          </p:cNvPr>
          <p:cNvSpPr>
            <a:spLocks noGrp="1"/>
          </p:cNvSpPr>
          <p:nvPr>
            <p:ph type="ctrTitle"/>
          </p:nvPr>
        </p:nvSpPr>
        <p:spPr>
          <a:xfrm>
            <a:off x="6367461" y="728664"/>
            <a:ext cx="4984813" cy="3157080"/>
          </a:xfrm>
          <a:noFill/>
        </p:spPr>
        <p:txBody>
          <a:bodyPr>
            <a:normAutofit/>
          </a:bodyPr>
          <a:lstStyle/>
          <a:p>
            <a:pPr algn="l"/>
            <a:r>
              <a:rPr lang="en-US" sz="5200"/>
              <a:t>Proenza Schouler </a:t>
            </a:r>
          </a:p>
        </p:txBody>
      </p:sp>
      <p:sp>
        <p:nvSpPr>
          <p:cNvPr id="3" name="Subtitle 2">
            <a:extLst>
              <a:ext uri="{FF2B5EF4-FFF2-40B4-BE49-F238E27FC236}">
                <a16:creationId xmlns:a16="http://schemas.microsoft.com/office/drawing/2014/main" id="{F227028C-F0BA-B24B-AD17-F4C3873100A1}"/>
              </a:ext>
            </a:extLst>
          </p:cNvPr>
          <p:cNvSpPr>
            <a:spLocks noGrp="1"/>
          </p:cNvSpPr>
          <p:nvPr>
            <p:ph type="subTitle" idx="1"/>
          </p:nvPr>
        </p:nvSpPr>
        <p:spPr>
          <a:xfrm>
            <a:off x="6367461" y="4072045"/>
            <a:ext cx="4984813" cy="2057289"/>
          </a:xfrm>
          <a:noFill/>
        </p:spPr>
        <p:txBody>
          <a:bodyPr>
            <a:normAutofit/>
          </a:bodyPr>
          <a:lstStyle/>
          <a:p>
            <a:pPr algn="l"/>
            <a:r>
              <a:rPr lang="en-US" dirty="0"/>
              <a:t>Financial resolutions involved in putting on their unique Spring 21 show</a:t>
            </a:r>
          </a:p>
          <a:p>
            <a:pPr algn="l"/>
            <a:endParaRPr lang="en-US" dirty="0"/>
          </a:p>
          <a:p>
            <a:pPr algn="l"/>
            <a:r>
              <a:rPr lang="en-US" dirty="0"/>
              <a:t>By: Hannah Swart </a:t>
            </a:r>
          </a:p>
        </p:txBody>
      </p:sp>
      <p:pic>
        <p:nvPicPr>
          <p:cNvPr id="2050" name="Picture 2" descr="Graphical user interface&#10;&#10;Description automatically generated">
            <a:extLst>
              <a:ext uri="{FF2B5EF4-FFF2-40B4-BE49-F238E27FC236}">
                <a16:creationId xmlns:a16="http://schemas.microsoft.com/office/drawing/2014/main" id="{818C2C6F-D9A1-D143-9FA9-1303C37CA1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06" r="1" b="5081"/>
          <a:stretch/>
        </p:blipFill>
        <p:spPr bwMode="auto">
          <a:xfrm>
            <a:off x="1" y="10"/>
            <a:ext cx="6005512"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961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136">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07A7A0-CAB2-944C-A3DC-7C972B546E20}"/>
              </a:ext>
            </a:extLst>
          </p:cNvPr>
          <p:cNvSpPr>
            <a:spLocks noGrp="1"/>
          </p:cNvSpPr>
          <p:nvPr>
            <p:ph type="title"/>
          </p:nvPr>
        </p:nvSpPr>
        <p:spPr>
          <a:xfrm>
            <a:off x="6564020" y="552352"/>
            <a:ext cx="4766564" cy="2230411"/>
          </a:xfrm>
        </p:spPr>
        <p:txBody>
          <a:bodyPr anchor="b">
            <a:normAutofit/>
          </a:bodyPr>
          <a:lstStyle/>
          <a:p>
            <a:r>
              <a:rPr lang="en-US" sz="4000" dirty="0"/>
              <a:t>Producing the Collection</a:t>
            </a:r>
          </a:p>
        </p:txBody>
      </p:sp>
      <p:pic>
        <p:nvPicPr>
          <p:cNvPr id="6" name="Picture 5" descr="A picture containing floor, indoor, ceiling, dining table&#10;&#10;Description automatically generated">
            <a:extLst>
              <a:ext uri="{FF2B5EF4-FFF2-40B4-BE49-F238E27FC236}">
                <a16:creationId xmlns:a16="http://schemas.microsoft.com/office/drawing/2014/main" id="{DF46C806-EAFC-1843-B1DF-6DDA779DE52C}"/>
              </a:ext>
            </a:extLst>
          </p:cNvPr>
          <p:cNvPicPr>
            <a:picLocks noChangeAspect="1"/>
          </p:cNvPicPr>
          <p:nvPr/>
        </p:nvPicPr>
        <p:blipFill rotWithShape="1">
          <a:blip r:embed="rId3"/>
          <a:srcRect b="8959"/>
          <a:stretch/>
        </p:blipFill>
        <p:spPr>
          <a:xfrm>
            <a:off x="189569" y="170173"/>
            <a:ext cx="2805577" cy="3172964"/>
          </a:xfrm>
          <a:prstGeom prst="rect">
            <a:avLst/>
          </a:prstGeom>
        </p:spPr>
      </p:pic>
      <p:pic>
        <p:nvPicPr>
          <p:cNvPr id="1028" name="Picture 4" descr="A picture containing grass, mountain, outdoor, field&#10;&#10;Description automatically generated">
            <a:extLst>
              <a:ext uri="{FF2B5EF4-FFF2-40B4-BE49-F238E27FC236}">
                <a16:creationId xmlns:a16="http://schemas.microsoft.com/office/drawing/2014/main" id="{93BDF425-D627-DA43-8FEB-036AEB45AD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139" r="21067" b="-1"/>
          <a:stretch/>
        </p:blipFill>
        <p:spPr bwMode="auto">
          <a:xfrm>
            <a:off x="3184713" y="170176"/>
            <a:ext cx="3004886" cy="2618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raphical user interface&#10;&#10;Description automatically generated">
            <a:extLst>
              <a:ext uri="{FF2B5EF4-FFF2-40B4-BE49-F238E27FC236}">
                <a16:creationId xmlns:a16="http://schemas.microsoft.com/office/drawing/2014/main" id="{E21BE3A7-47E4-F845-A74F-5391040A6DED}"/>
              </a:ext>
            </a:extLst>
          </p:cNvPr>
          <p:cNvPicPr>
            <a:picLocks noChangeAspect="1"/>
          </p:cNvPicPr>
          <p:nvPr/>
        </p:nvPicPr>
        <p:blipFill rotWithShape="1">
          <a:blip r:embed="rId5"/>
          <a:srcRect l="5784" r="7043" b="1"/>
          <a:stretch/>
        </p:blipFill>
        <p:spPr>
          <a:xfrm>
            <a:off x="189570" y="3510992"/>
            <a:ext cx="2805577" cy="2614912"/>
          </a:xfrm>
          <a:prstGeom prst="rect">
            <a:avLst/>
          </a:prstGeom>
        </p:spPr>
      </p:pic>
      <p:pic>
        <p:nvPicPr>
          <p:cNvPr id="1026" name="Picture 2">
            <a:extLst>
              <a:ext uri="{FF2B5EF4-FFF2-40B4-BE49-F238E27FC236}">
                <a16:creationId xmlns:a16="http://schemas.microsoft.com/office/drawing/2014/main" id="{6670FF97-0B6A-6749-A3A9-988C75775F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752" r="22692"/>
          <a:stretch/>
        </p:blipFill>
        <p:spPr bwMode="auto">
          <a:xfrm>
            <a:off x="3184715" y="2957667"/>
            <a:ext cx="3004885" cy="31682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7C8A082-AE91-4D47-83C9-8A897E1E49CA}"/>
              </a:ext>
            </a:extLst>
          </p:cNvPr>
          <p:cNvSpPr>
            <a:spLocks noGrp="1"/>
          </p:cNvSpPr>
          <p:nvPr>
            <p:ph idx="1"/>
          </p:nvPr>
        </p:nvSpPr>
        <p:spPr>
          <a:xfrm>
            <a:off x="6564020" y="2954482"/>
            <a:ext cx="4766564" cy="3171422"/>
          </a:xfrm>
        </p:spPr>
        <p:txBody>
          <a:bodyPr>
            <a:normAutofit/>
          </a:bodyPr>
          <a:lstStyle/>
          <a:p>
            <a:r>
              <a:rPr lang="en-US" sz="2000" dirty="0"/>
              <a:t>Partnerships with the local farms and farmers and moving the production closer to home </a:t>
            </a:r>
            <a:r>
              <a:rPr lang="en-US" sz="2000" dirty="0">
                <a:sym typeface="Wingdings" pitchFamily="2" charset="2"/>
              </a:rPr>
              <a:t> </a:t>
            </a:r>
            <a:r>
              <a:rPr lang="en-US" sz="2000" dirty="0"/>
              <a:t> minimizing the cost of transportation. </a:t>
            </a:r>
          </a:p>
          <a:p>
            <a:r>
              <a:rPr lang="en-US" sz="2000" dirty="0"/>
              <a:t>While the clothes are made from these pricey materials, they are also very simple, comfortable, and utilitarian (the cost of expensive detailing is not a factor) </a:t>
            </a:r>
          </a:p>
        </p:txBody>
      </p:sp>
    </p:spTree>
    <p:extLst>
      <p:ext uri="{BB962C8B-B14F-4D97-AF65-F5344CB8AC3E}">
        <p14:creationId xmlns:p14="http://schemas.microsoft.com/office/powerpoint/2010/main" val="4096753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4" name="Rectangle 191">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30F9F-5763-C247-B547-BB91C0AD26C7}"/>
              </a:ext>
            </a:extLst>
          </p:cNvPr>
          <p:cNvSpPr>
            <a:spLocks noGrp="1"/>
          </p:cNvSpPr>
          <p:nvPr>
            <p:ph type="title"/>
          </p:nvPr>
        </p:nvSpPr>
        <p:spPr>
          <a:xfrm>
            <a:off x="6564020" y="552352"/>
            <a:ext cx="4766564" cy="2230411"/>
          </a:xfrm>
        </p:spPr>
        <p:txBody>
          <a:bodyPr vert="horz" lIns="91440" tIns="45720" rIns="91440" bIns="45720" rtlCol="0" anchor="b">
            <a:normAutofit/>
          </a:bodyPr>
          <a:lstStyle/>
          <a:p>
            <a:r>
              <a:rPr lang="en-US" sz="4000" kern="1200" dirty="0">
                <a:latin typeface="+mj-lt"/>
                <a:ea typeface="+mj-ea"/>
                <a:cs typeface="+mj-cs"/>
              </a:rPr>
              <a:t>Production: venue rental, props, sound, lighting and food</a:t>
            </a:r>
          </a:p>
        </p:txBody>
      </p:sp>
      <p:pic>
        <p:nvPicPr>
          <p:cNvPr id="5" name="Content Placeholder 4" descr="A picture containing projector, camera&#10;&#10;Description automatically generated">
            <a:extLst>
              <a:ext uri="{FF2B5EF4-FFF2-40B4-BE49-F238E27FC236}">
                <a16:creationId xmlns:a16="http://schemas.microsoft.com/office/drawing/2014/main" id="{3BB81927-7051-FF46-96B7-D66FED9D114C}"/>
              </a:ext>
            </a:extLst>
          </p:cNvPr>
          <p:cNvPicPr>
            <a:picLocks noChangeAspect="1"/>
          </p:cNvPicPr>
          <p:nvPr/>
        </p:nvPicPr>
        <p:blipFill rotWithShape="1">
          <a:blip r:embed="rId3"/>
          <a:srcRect l="8100" r="17004" b="1"/>
          <a:stretch/>
        </p:blipFill>
        <p:spPr>
          <a:xfrm>
            <a:off x="1" y="-2"/>
            <a:ext cx="3004255" cy="3008376"/>
          </a:xfrm>
          <a:prstGeom prst="rect">
            <a:avLst/>
          </a:prstGeom>
        </p:spPr>
      </p:pic>
      <p:pic>
        <p:nvPicPr>
          <p:cNvPr id="3076" name="Picture 4" descr="A picture containing grass, sky, outdoor&#10;&#10;Description automatically generated">
            <a:extLst>
              <a:ext uri="{FF2B5EF4-FFF2-40B4-BE49-F238E27FC236}">
                <a16:creationId xmlns:a16="http://schemas.microsoft.com/office/drawing/2014/main" id="{890AF3D4-34EE-5743-AC14-09E8B7B9B7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 b="359"/>
          <a:stretch/>
        </p:blipFill>
        <p:spPr bwMode="auto">
          <a:xfrm>
            <a:off x="3180760" y="-2"/>
            <a:ext cx="3004255" cy="30083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plant, different, vegetable&#10;&#10;Description automatically generated">
            <a:extLst>
              <a:ext uri="{FF2B5EF4-FFF2-40B4-BE49-F238E27FC236}">
                <a16:creationId xmlns:a16="http://schemas.microsoft.com/office/drawing/2014/main" id="{2B09AA24-BD12-B344-9311-E124FC1EAB49}"/>
              </a:ext>
            </a:extLst>
          </p:cNvPr>
          <p:cNvPicPr>
            <a:picLocks noChangeAspect="1"/>
          </p:cNvPicPr>
          <p:nvPr/>
        </p:nvPicPr>
        <p:blipFill rotWithShape="1">
          <a:blip r:embed="rId5"/>
          <a:srcRect l="1636" r="11985" b="3"/>
          <a:stretch/>
        </p:blipFill>
        <p:spPr>
          <a:xfrm>
            <a:off x="-1" y="3178174"/>
            <a:ext cx="3004255" cy="3008376"/>
          </a:xfrm>
          <a:prstGeom prst="rect">
            <a:avLst/>
          </a:prstGeom>
        </p:spPr>
      </p:pic>
      <p:pic>
        <p:nvPicPr>
          <p:cNvPr id="3078" name="Picture 6" descr="A picture containing tree, outdoor, grass, lush&#10;&#10;Description automatically generated">
            <a:extLst>
              <a:ext uri="{FF2B5EF4-FFF2-40B4-BE49-F238E27FC236}">
                <a16:creationId xmlns:a16="http://schemas.microsoft.com/office/drawing/2014/main" id="{8790CF98-B2D3-E143-A30C-DE6CCC1EB1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546" r="8545" b="3"/>
          <a:stretch/>
        </p:blipFill>
        <p:spPr bwMode="auto">
          <a:xfrm>
            <a:off x="3180758" y="3178174"/>
            <a:ext cx="3004255" cy="3008376"/>
          </a:xfrm>
          <a:prstGeom prst="rect">
            <a:avLst/>
          </a:prstGeom>
          <a:noFill/>
          <a:extLst>
            <a:ext uri="{909E8E84-426E-40DD-AFC4-6F175D3DCCD1}">
              <a14:hiddenFill xmlns:a14="http://schemas.microsoft.com/office/drawing/2010/main">
                <a:solidFill>
                  <a:srgbClr val="FFFFFF"/>
                </a:solidFill>
              </a14:hiddenFill>
            </a:ext>
          </a:extLst>
        </p:spPr>
      </p:pic>
      <p:sp>
        <p:nvSpPr>
          <p:cNvPr id="3082" name="Content Placeholder 3081">
            <a:extLst>
              <a:ext uri="{FF2B5EF4-FFF2-40B4-BE49-F238E27FC236}">
                <a16:creationId xmlns:a16="http://schemas.microsoft.com/office/drawing/2014/main" id="{001A74FD-00AA-44CD-86A4-6B5E8904CF4A}"/>
              </a:ext>
            </a:extLst>
          </p:cNvPr>
          <p:cNvSpPr>
            <a:spLocks noGrp="1"/>
          </p:cNvSpPr>
          <p:nvPr>
            <p:ph idx="1"/>
          </p:nvPr>
        </p:nvSpPr>
        <p:spPr>
          <a:xfrm>
            <a:off x="6564020" y="2954482"/>
            <a:ext cx="4766564" cy="3171422"/>
          </a:xfrm>
        </p:spPr>
        <p:txBody>
          <a:bodyPr>
            <a:normAutofit/>
          </a:bodyPr>
          <a:lstStyle/>
          <a:p>
            <a:r>
              <a:rPr lang="en-US" sz="2000" dirty="0"/>
              <a:t>Corporate membership to storm king </a:t>
            </a:r>
          </a:p>
          <a:p>
            <a:r>
              <a:rPr lang="en-US" sz="2000" dirty="0"/>
              <a:t>Cutting back on lighting and seating</a:t>
            </a:r>
          </a:p>
          <a:p>
            <a:r>
              <a:rPr lang="en-US" sz="2000" dirty="0"/>
              <a:t>Hiring a local film crew</a:t>
            </a:r>
          </a:p>
          <a:p>
            <a:r>
              <a:rPr lang="en-US" sz="2000" dirty="0"/>
              <a:t>Harvest farm to table catering co.</a:t>
            </a:r>
          </a:p>
        </p:txBody>
      </p:sp>
    </p:spTree>
    <p:extLst>
      <p:ext uri="{BB962C8B-B14F-4D97-AF65-F5344CB8AC3E}">
        <p14:creationId xmlns:p14="http://schemas.microsoft.com/office/powerpoint/2010/main" val="3484738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647F-D2A3-664F-B29E-80829BE260BF}"/>
              </a:ext>
            </a:extLst>
          </p:cNvPr>
          <p:cNvSpPr>
            <a:spLocks noGrp="1"/>
          </p:cNvSpPr>
          <p:nvPr>
            <p:ph type="title"/>
          </p:nvPr>
        </p:nvSpPr>
        <p:spPr>
          <a:xfrm>
            <a:off x="704209" y="635069"/>
            <a:ext cx="4509236" cy="1139139"/>
          </a:xfrm>
        </p:spPr>
        <p:txBody>
          <a:bodyPr>
            <a:normAutofit/>
          </a:bodyPr>
          <a:lstStyle/>
          <a:p>
            <a:r>
              <a:rPr lang="en-US" sz="3600" dirty="0"/>
              <a:t>Human centered: staff, models, invitees</a:t>
            </a:r>
          </a:p>
        </p:txBody>
      </p:sp>
      <p:sp>
        <p:nvSpPr>
          <p:cNvPr id="3" name="Content Placeholder 2">
            <a:extLst>
              <a:ext uri="{FF2B5EF4-FFF2-40B4-BE49-F238E27FC236}">
                <a16:creationId xmlns:a16="http://schemas.microsoft.com/office/drawing/2014/main" id="{9D1F79D7-14FF-804C-9EFE-00F5086AB9C8}"/>
              </a:ext>
            </a:extLst>
          </p:cNvPr>
          <p:cNvSpPr>
            <a:spLocks noGrp="1"/>
          </p:cNvSpPr>
          <p:nvPr>
            <p:ph idx="1"/>
          </p:nvPr>
        </p:nvSpPr>
        <p:spPr>
          <a:xfrm>
            <a:off x="720992" y="1941362"/>
            <a:ext cx="4492454" cy="2828174"/>
          </a:xfrm>
        </p:spPr>
        <p:txBody>
          <a:bodyPr anchor="t">
            <a:normAutofit/>
          </a:bodyPr>
          <a:lstStyle/>
          <a:p>
            <a:r>
              <a:rPr lang="en-US" sz="1800" dirty="0"/>
              <a:t>Models and staff paid in full (20 models, 6 of them high profile) </a:t>
            </a:r>
          </a:p>
          <a:p>
            <a:r>
              <a:rPr lang="en-US" sz="1800" dirty="0"/>
              <a:t>Instead of being paid directly, influencers will be gifted clothing and makeup items, which will also serve its marketing purposes </a:t>
            </a:r>
          </a:p>
          <a:p>
            <a:r>
              <a:rPr lang="en-US" sz="1800" dirty="0" err="1"/>
              <a:t>Lancome</a:t>
            </a:r>
            <a:r>
              <a:rPr lang="en-US" sz="1800" dirty="0"/>
              <a:t> partnership and sponsorship by </a:t>
            </a:r>
            <a:r>
              <a:rPr lang="en-US" sz="1800" dirty="0" err="1"/>
              <a:t>Tresemme</a:t>
            </a:r>
            <a:r>
              <a:rPr lang="en-US" sz="1800" dirty="0"/>
              <a:t> negate the costs of makeup and hair.</a:t>
            </a:r>
          </a:p>
          <a:p>
            <a:r>
              <a:rPr lang="en-US" sz="1800" dirty="0"/>
              <a:t>Other sponsorships include Lexus and Visa </a:t>
            </a:r>
          </a:p>
        </p:txBody>
      </p:sp>
      <p:sp>
        <p:nvSpPr>
          <p:cNvPr id="80" name="Oval 79">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4" name="Picture 8">
            <a:extLst>
              <a:ext uri="{FF2B5EF4-FFF2-40B4-BE49-F238E27FC236}">
                <a16:creationId xmlns:a16="http://schemas.microsoft.com/office/drawing/2014/main" id="{B8E04C61-9DB4-C04A-B327-131D98EE07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33253"/>
          <a:stretch/>
        </p:blipFill>
        <p:spPr bwMode="auto">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sp>
        <p:nvSpPr>
          <p:cNvPr id="82" name="Freeform: Shape 81">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626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2" name="Picture 6" descr="A group of people posing for a photo&#10;&#10;Description automatically generated">
            <a:extLst>
              <a:ext uri="{FF2B5EF4-FFF2-40B4-BE49-F238E27FC236}">
                <a16:creationId xmlns:a16="http://schemas.microsoft.com/office/drawing/2014/main" id="{1F1D1FE5-2E7D-B845-90CC-BDA303B6B8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247"/>
          <a:stretch/>
        </p:blipFill>
        <p:spPr bwMode="auto">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A picture containing person, wall, indoor, crowd&#10;&#10;Description automatically generated">
            <a:extLst>
              <a:ext uri="{FF2B5EF4-FFF2-40B4-BE49-F238E27FC236}">
                <a16:creationId xmlns:a16="http://schemas.microsoft.com/office/drawing/2014/main" id="{3822A802-1AB1-1B41-BB56-0450B3D659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289" r="4" b="4"/>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86" name="Freeform: Shape 85">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17BA714-5A49-C34F-AFF0-E430B6F76B2C}"/>
              </a:ext>
            </a:extLst>
          </p:cNvPr>
          <p:cNvPicPr>
            <a:picLocks noChangeAspect="1"/>
          </p:cNvPicPr>
          <p:nvPr/>
        </p:nvPicPr>
        <p:blipFill rotWithShape="1">
          <a:blip r:embed="rId6"/>
          <a:srcRect t="8738" r="5" b="12060"/>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88" name="Freeform: Shape 87">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098" name="Picture 2" descr="A picture containing text, toiletry, indoor, different&#10;&#10;Description automatically generated">
            <a:extLst>
              <a:ext uri="{FF2B5EF4-FFF2-40B4-BE49-F238E27FC236}">
                <a16:creationId xmlns:a16="http://schemas.microsoft.com/office/drawing/2014/main" id="{2474796D-3ADE-034D-88F3-4FDEFD9A36B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76" r="3442" b="-6"/>
          <a:stretch/>
        </p:blipFill>
        <p:spPr bwMode="auto">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674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0">
            <a:extLst>
              <a:ext uri="{FF2B5EF4-FFF2-40B4-BE49-F238E27FC236}">
                <a16:creationId xmlns:a16="http://schemas.microsoft.com/office/drawing/2014/main" id="{71F6FCE1-8678-40F4-9644-79CD5333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922EB4-D0EF-A949-8B36-9E9C3C48A33A}"/>
              </a:ext>
            </a:extLst>
          </p:cNvPr>
          <p:cNvSpPr>
            <a:spLocks noGrp="1"/>
          </p:cNvSpPr>
          <p:nvPr>
            <p:ph type="title"/>
          </p:nvPr>
        </p:nvSpPr>
        <p:spPr>
          <a:xfrm>
            <a:off x="6352230" y="507283"/>
            <a:ext cx="5001569" cy="1544062"/>
          </a:xfrm>
        </p:spPr>
        <p:txBody>
          <a:bodyPr>
            <a:normAutofit/>
          </a:bodyPr>
          <a:lstStyle/>
          <a:p>
            <a:r>
              <a:rPr lang="en-US" sz="4000"/>
              <a:t>PR and marketing</a:t>
            </a:r>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1210BC89-2D23-644C-987F-60A1C21F86B7}"/>
              </a:ext>
            </a:extLst>
          </p:cNvPr>
          <p:cNvPicPr>
            <a:picLocks noChangeAspect="1"/>
          </p:cNvPicPr>
          <p:nvPr/>
        </p:nvPicPr>
        <p:blipFill>
          <a:blip r:embed="rId3"/>
          <a:stretch>
            <a:fillRect/>
          </a:stretch>
        </p:blipFill>
        <p:spPr>
          <a:xfrm>
            <a:off x="539519" y="176189"/>
            <a:ext cx="2105456" cy="2609757"/>
          </a:xfrm>
          <a:prstGeom prst="rect">
            <a:avLst/>
          </a:prstGeom>
        </p:spPr>
      </p:pic>
      <p:pic>
        <p:nvPicPr>
          <p:cNvPr id="5" name="Picture 4" descr="Two men sitting on a couch&#10;&#10;Description automatically generated">
            <a:extLst>
              <a:ext uri="{FF2B5EF4-FFF2-40B4-BE49-F238E27FC236}">
                <a16:creationId xmlns:a16="http://schemas.microsoft.com/office/drawing/2014/main" id="{5FCAEE7A-5BF1-5841-A960-40B159778A43}"/>
              </a:ext>
            </a:extLst>
          </p:cNvPr>
          <p:cNvPicPr>
            <a:picLocks noChangeAspect="1"/>
          </p:cNvPicPr>
          <p:nvPr/>
        </p:nvPicPr>
        <p:blipFill>
          <a:blip r:embed="rId4"/>
          <a:stretch>
            <a:fillRect/>
          </a:stretch>
        </p:blipFill>
        <p:spPr>
          <a:xfrm>
            <a:off x="3184494" y="544636"/>
            <a:ext cx="2805787" cy="1872862"/>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59C827F5-2DD3-8C40-AE76-5D31EBF52551}"/>
              </a:ext>
            </a:extLst>
          </p:cNvPr>
          <p:cNvPicPr>
            <a:picLocks noChangeAspect="1"/>
          </p:cNvPicPr>
          <p:nvPr/>
        </p:nvPicPr>
        <p:blipFill>
          <a:blip r:embed="rId5"/>
          <a:stretch>
            <a:fillRect/>
          </a:stretch>
        </p:blipFill>
        <p:spPr>
          <a:xfrm>
            <a:off x="189371" y="3066899"/>
            <a:ext cx="5801284" cy="2958655"/>
          </a:xfrm>
          <a:prstGeom prst="rect">
            <a:avLst/>
          </a:prstGeom>
        </p:spPr>
      </p:pic>
      <p:sp>
        <p:nvSpPr>
          <p:cNvPr id="3" name="Content Placeholder 2">
            <a:extLst>
              <a:ext uri="{FF2B5EF4-FFF2-40B4-BE49-F238E27FC236}">
                <a16:creationId xmlns:a16="http://schemas.microsoft.com/office/drawing/2014/main" id="{A5CD9D64-219B-7B4B-89EB-B588900BEF3B}"/>
              </a:ext>
            </a:extLst>
          </p:cNvPr>
          <p:cNvSpPr>
            <a:spLocks noGrp="1"/>
          </p:cNvSpPr>
          <p:nvPr>
            <p:ph idx="1"/>
          </p:nvPr>
        </p:nvSpPr>
        <p:spPr>
          <a:xfrm>
            <a:off x="6352230" y="2230733"/>
            <a:ext cx="5001569" cy="3946229"/>
          </a:xfrm>
        </p:spPr>
        <p:txBody>
          <a:bodyPr>
            <a:normAutofit/>
          </a:bodyPr>
          <a:lstStyle/>
          <a:p>
            <a:r>
              <a:rPr lang="en-US" sz="2000" dirty="0"/>
              <a:t>PR is in house </a:t>
            </a:r>
          </a:p>
          <a:p>
            <a:r>
              <a:rPr lang="en-US" sz="2000" dirty="0"/>
              <a:t>No posters or programs, as they are trying to cut back on their use of paper. These can be found on their website or socials.</a:t>
            </a:r>
          </a:p>
          <a:p>
            <a:r>
              <a:rPr lang="en-US" sz="2000" dirty="0"/>
              <a:t>As their main marketing strategy, </a:t>
            </a:r>
            <a:r>
              <a:rPr lang="en-US" sz="2000" dirty="0" err="1"/>
              <a:t>Proenza</a:t>
            </a:r>
            <a:r>
              <a:rPr lang="en-US" sz="2000" dirty="0"/>
              <a:t> </a:t>
            </a:r>
            <a:r>
              <a:rPr lang="en-US" sz="2000" dirty="0" err="1"/>
              <a:t>Schouler</a:t>
            </a:r>
            <a:r>
              <a:rPr lang="en-US" sz="2000" dirty="0"/>
              <a:t> plans on filming the show for their social accounts and for Vogue’s </a:t>
            </a:r>
            <a:r>
              <a:rPr lang="en-US" sz="2000" dirty="0" err="1"/>
              <a:t>Youtube</a:t>
            </a:r>
            <a:r>
              <a:rPr lang="en-US" sz="2000" dirty="0"/>
              <a:t> channel.</a:t>
            </a:r>
          </a:p>
          <a:p>
            <a:r>
              <a:rPr lang="en-US" sz="2000" dirty="0"/>
              <a:t>Featured on BOF podcasts will be an interview with the creative directors talking about their reasons for the show + highlights. </a:t>
            </a:r>
          </a:p>
        </p:txBody>
      </p:sp>
    </p:spTree>
    <p:extLst>
      <p:ext uri="{BB962C8B-B14F-4D97-AF65-F5344CB8AC3E}">
        <p14:creationId xmlns:p14="http://schemas.microsoft.com/office/powerpoint/2010/main" val="4186214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71F6FCE1-8678-40F4-9644-79CD5333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285D2E-D491-9944-88B3-9F3EC990C525}"/>
              </a:ext>
            </a:extLst>
          </p:cNvPr>
          <p:cNvSpPr>
            <a:spLocks noGrp="1"/>
          </p:cNvSpPr>
          <p:nvPr>
            <p:ph type="title"/>
          </p:nvPr>
        </p:nvSpPr>
        <p:spPr>
          <a:xfrm>
            <a:off x="6352230" y="507283"/>
            <a:ext cx="5001569" cy="1544062"/>
          </a:xfrm>
        </p:spPr>
        <p:txBody>
          <a:bodyPr>
            <a:normAutofit/>
          </a:bodyPr>
          <a:lstStyle/>
          <a:p>
            <a:r>
              <a:rPr lang="en-US" sz="4000"/>
              <a:t>Challenges &amp; Next Steps </a:t>
            </a:r>
          </a:p>
        </p:txBody>
      </p:sp>
      <p:pic>
        <p:nvPicPr>
          <p:cNvPr id="13" name="Picture 12" descr="A picture containing person, outdoor&#10;&#10;Description automatically generated">
            <a:extLst>
              <a:ext uri="{FF2B5EF4-FFF2-40B4-BE49-F238E27FC236}">
                <a16:creationId xmlns:a16="http://schemas.microsoft.com/office/drawing/2014/main" id="{F5BB3C4F-F844-C543-8D65-3CF7AD9812CC}"/>
              </a:ext>
            </a:extLst>
          </p:cNvPr>
          <p:cNvPicPr>
            <a:picLocks noChangeAspect="1"/>
          </p:cNvPicPr>
          <p:nvPr/>
        </p:nvPicPr>
        <p:blipFill>
          <a:blip r:embed="rId3"/>
          <a:stretch>
            <a:fillRect/>
          </a:stretch>
        </p:blipFill>
        <p:spPr>
          <a:xfrm>
            <a:off x="721241" y="176189"/>
            <a:ext cx="1742012" cy="2609757"/>
          </a:xfrm>
          <a:prstGeom prst="rect">
            <a:avLst/>
          </a:prstGeom>
        </p:spPr>
      </p:pic>
      <p:pic>
        <p:nvPicPr>
          <p:cNvPr id="9" name="Picture 8" descr="A picture containing building, window, white&#10;&#10;Description automatically generated">
            <a:extLst>
              <a:ext uri="{FF2B5EF4-FFF2-40B4-BE49-F238E27FC236}">
                <a16:creationId xmlns:a16="http://schemas.microsoft.com/office/drawing/2014/main" id="{A1E94E8A-1615-0746-AA92-D5F048B51F4E}"/>
              </a:ext>
            </a:extLst>
          </p:cNvPr>
          <p:cNvPicPr>
            <a:picLocks noChangeAspect="1"/>
          </p:cNvPicPr>
          <p:nvPr/>
        </p:nvPicPr>
        <p:blipFill>
          <a:blip r:embed="rId4"/>
          <a:stretch>
            <a:fillRect/>
          </a:stretch>
        </p:blipFill>
        <p:spPr>
          <a:xfrm>
            <a:off x="3184494" y="544636"/>
            <a:ext cx="2805787" cy="1872862"/>
          </a:xfrm>
          <a:prstGeom prst="rect">
            <a:avLst/>
          </a:prstGeom>
        </p:spPr>
      </p:pic>
      <p:pic>
        <p:nvPicPr>
          <p:cNvPr id="11" name="Picture 10" descr="A picture containing person, people, group, suit&#10;&#10;Description automatically generated">
            <a:extLst>
              <a:ext uri="{FF2B5EF4-FFF2-40B4-BE49-F238E27FC236}">
                <a16:creationId xmlns:a16="http://schemas.microsoft.com/office/drawing/2014/main" id="{81189144-2982-5444-B93C-0B947460C1F7}"/>
              </a:ext>
            </a:extLst>
          </p:cNvPr>
          <p:cNvPicPr>
            <a:picLocks noChangeAspect="1"/>
          </p:cNvPicPr>
          <p:nvPr/>
        </p:nvPicPr>
        <p:blipFill>
          <a:blip r:embed="rId5"/>
          <a:stretch>
            <a:fillRect/>
          </a:stretch>
        </p:blipFill>
        <p:spPr>
          <a:xfrm>
            <a:off x="276031" y="2963362"/>
            <a:ext cx="5627964" cy="3165730"/>
          </a:xfrm>
          <a:prstGeom prst="rect">
            <a:avLst/>
          </a:prstGeom>
        </p:spPr>
      </p:pic>
      <p:sp>
        <p:nvSpPr>
          <p:cNvPr id="3" name="Content Placeholder 2">
            <a:extLst>
              <a:ext uri="{FF2B5EF4-FFF2-40B4-BE49-F238E27FC236}">
                <a16:creationId xmlns:a16="http://schemas.microsoft.com/office/drawing/2014/main" id="{C2985F7D-8612-1F4B-9F51-19B2008FFBB5}"/>
              </a:ext>
            </a:extLst>
          </p:cNvPr>
          <p:cNvSpPr>
            <a:spLocks noGrp="1"/>
          </p:cNvSpPr>
          <p:nvPr>
            <p:ph idx="1"/>
          </p:nvPr>
        </p:nvSpPr>
        <p:spPr>
          <a:xfrm>
            <a:off x="6352230" y="2230733"/>
            <a:ext cx="5001569" cy="3946229"/>
          </a:xfrm>
        </p:spPr>
        <p:txBody>
          <a:bodyPr>
            <a:normAutofit/>
          </a:bodyPr>
          <a:lstStyle/>
          <a:p>
            <a:r>
              <a:rPr lang="en-US" sz="2000"/>
              <a:t>Moving the show to mid-day instead of evening to cut back on lighting costs </a:t>
            </a:r>
          </a:p>
          <a:p>
            <a:r>
              <a:rPr lang="en-US" sz="2000"/>
              <a:t>Decision to keep with in house PR and implications </a:t>
            </a:r>
          </a:p>
          <a:p>
            <a:r>
              <a:rPr lang="en-US" sz="2000"/>
              <a:t>Decision to ask their guests to get themselves out to Storm King, since they will not be paying for transportation. </a:t>
            </a:r>
          </a:p>
          <a:p>
            <a:r>
              <a:rPr lang="en-US" sz="2000"/>
              <a:t>In using sustainable materials and producing many of the clothes locally, the costs of certain items will have to be adjusted. </a:t>
            </a:r>
            <a:endParaRPr lang="en-US" sz="2000" dirty="0"/>
          </a:p>
        </p:txBody>
      </p:sp>
    </p:spTree>
    <p:extLst>
      <p:ext uri="{BB962C8B-B14F-4D97-AF65-F5344CB8AC3E}">
        <p14:creationId xmlns:p14="http://schemas.microsoft.com/office/powerpoint/2010/main" val="3709758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Text&#10;&#10;Description automatically generated">
            <a:extLst>
              <a:ext uri="{FF2B5EF4-FFF2-40B4-BE49-F238E27FC236}">
                <a16:creationId xmlns:a16="http://schemas.microsoft.com/office/drawing/2014/main" id="{7749E9A3-4435-7F4B-8FD7-7231823F1446}"/>
              </a:ext>
            </a:extLst>
          </p:cNvPr>
          <p:cNvPicPr>
            <a:picLocks noChangeAspect="1"/>
          </p:cNvPicPr>
          <p:nvPr/>
        </p:nvPicPr>
        <p:blipFill>
          <a:blip r:embed="rId2"/>
          <a:stretch>
            <a:fillRect/>
          </a:stretch>
        </p:blipFill>
        <p:spPr>
          <a:xfrm>
            <a:off x="1527526" y="643467"/>
            <a:ext cx="3927747" cy="2543217"/>
          </a:xfrm>
          <a:prstGeom prst="rect">
            <a:avLst/>
          </a:prstGeom>
        </p:spPr>
      </p:pic>
      <p:cxnSp>
        <p:nvCxnSpPr>
          <p:cNvPr id="33" name="Straight Connector 32">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calendar&#10;&#10;Description automatically generated">
            <a:extLst>
              <a:ext uri="{FF2B5EF4-FFF2-40B4-BE49-F238E27FC236}">
                <a16:creationId xmlns:a16="http://schemas.microsoft.com/office/drawing/2014/main" id="{D78130A4-2C79-F04B-8807-5FE54EB6AB8C}"/>
              </a:ext>
            </a:extLst>
          </p:cNvPr>
          <p:cNvPicPr>
            <a:picLocks noChangeAspect="1"/>
          </p:cNvPicPr>
          <p:nvPr/>
        </p:nvPicPr>
        <p:blipFill>
          <a:blip r:embed="rId3"/>
          <a:stretch>
            <a:fillRect/>
          </a:stretch>
        </p:blipFill>
        <p:spPr>
          <a:xfrm>
            <a:off x="6725629" y="643467"/>
            <a:ext cx="3958314" cy="2543217"/>
          </a:xfrm>
          <a:prstGeom prst="rect">
            <a:avLst/>
          </a:prstGeom>
        </p:spPr>
      </p:pic>
      <p:cxnSp>
        <p:nvCxnSpPr>
          <p:cNvPr id="35" name="Straight Connector 34">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9" name="Picture 18" descr="Text&#10;&#10;Description automatically generated">
            <a:extLst>
              <a:ext uri="{FF2B5EF4-FFF2-40B4-BE49-F238E27FC236}">
                <a16:creationId xmlns:a16="http://schemas.microsoft.com/office/drawing/2014/main" id="{78F9208B-7E0A-4142-B063-253CCBCA4D0C}"/>
              </a:ext>
            </a:extLst>
          </p:cNvPr>
          <p:cNvPicPr>
            <a:picLocks noChangeAspect="1"/>
          </p:cNvPicPr>
          <p:nvPr/>
        </p:nvPicPr>
        <p:blipFill>
          <a:blip r:embed="rId4"/>
          <a:stretch>
            <a:fillRect/>
          </a:stretch>
        </p:blipFill>
        <p:spPr>
          <a:xfrm>
            <a:off x="1525483" y="3671316"/>
            <a:ext cx="3931832" cy="2545862"/>
          </a:xfrm>
          <a:prstGeom prst="rect">
            <a:avLst/>
          </a:prstGeom>
        </p:spPr>
      </p:pic>
      <p:pic>
        <p:nvPicPr>
          <p:cNvPr id="13" name="Picture 12" descr="A picture containing calendar&#10;&#10;Description automatically generated">
            <a:extLst>
              <a:ext uri="{FF2B5EF4-FFF2-40B4-BE49-F238E27FC236}">
                <a16:creationId xmlns:a16="http://schemas.microsoft.com/office/drawing/2014/main" id="{B75EA23E-D9CE-8748-A789-C567E8DAC49E}"/>
              </a:ext>
            </a:extLst>
          </p:cNvPr>
          <p:cNvPicPr>
            <a:picLocks noChangeAspect="1"/>
          </p:cNvPicPr>
          <p:nvPr/>
        </p:nvPicPr>
        <p:blipFill>
          <a:blip r:embed="rId5"/>
          <a:stretch>
            <a:fillRect/>
          </a:stretch>
        </p:blipFill>
        <p:spPr>
          <a:xfrm>
            <a:off x="6792075" y="3671316"/>
            <a:ext cx="3825422" cy="2553469"/>
          </a:xfrm>
          <a:prstGeom prst="rect">
            <a:avLst/>
          </a:prstGeom>
        </p:spPr>
      </p:pic>
    </p:spTree>
    <p:extLst>
      <p:ext uri="{BB962C8B-B14F-4D97-AF65-F5344CB8AC3E}">
        <p14:creationId xmlns:p14="http://schemas.microsoft.com/office/powerpoint/2010/main" val="3693302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able&#10;&#10;Description automatically generated">
            <a:extLst>
              <a:ext uri="{FF2B5EF4-FFF2-40B4-BE49-F238E27FC236}">
                <a16:creationId xmlns:a16="http://schemas.microsoft.com/office/drawing/2014/main" id="{B3645E9D-BCCE-3041-825E-A7F0634ADEB6}"/>
              </a:ext>
            </a:extLst>
          </p:cNvPr>
          <p:cNvPicPr>
            <a:picLocks noGrp="1" noChangeAspect="1"/>
          </p:cNvPicPr>
          <p:nvPr>
            <p:ph idx="1"/>
          </p:nvPr>
        </p:nvPicPr>
        <p:blipFill rotWithShape="1">
          <a:blip r:embed="rId2"/>
          <a:srcRect t="1504" r="-2" b="-2"/>
          <a:stretch/>
        </p:blipFill>
        <p:spPr>
          <a:xfrm>
            <a:off x="1155556" y="637761"/>
            <a:ext cx="9889765" cy="5576763"/>
          </a:xfrm>
          <a:prstGeom prst="rect">
            <a:avLst/>
          </a:prstGeom>
        </p:spPr>
      </p:pic>
    </p:spTree>
    <p:extLst>
      <p:ext uri="{BB962C8B-B14F-4D97-AF65-F5344CB8AC3E}">
        <p14:creationId xmlns:p14="http://schemas.microsoft.com/office/powerpoint/2010/main" val="621463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9F7551-E956-43CB-8F36-268A5DA44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0677D43-DB57-4254-BD60-C0C10917D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155" y="457200"/>
            <a:ext cx="7898845" cy="5909113"/>
          </a:xfrm>
          <a:custGeom>
            <a:avLst/>
            <a:gdLst>
              <a:gd name="connsiteX0" fmla="*/ 3848214 w 7898845"/>
              <a:gd name="connsiteY0" fmla="*/ 0 h 5909113"/>
              <a:gd name="connsiteX1" fmla="*/ 7898845 w 7898845"/>
              <a:gd name="connsiteY1" fmla="*/ 0 h 5909113"/>
              <a:gd name="connsiteX2" fmla="*/ 7898845 w 7898845"/>
              <a:gd name="connsiteY2" fmla="*/ 5907437 h 5909113"/>
              <a:gd name="connsiteX3" fmla="*/ 7778213 w 7898845"/>
              <a:gd name="connsiteY3" fmla="*/ 5907437 h 5909113"/>
              <a:gd name="connsiteX4" fmla="*/ 7778213 w 7898845"/>
              <a:gd name="connsiteY4" fmla="*/ 5909093 h 5909113"/>
              <a:gd name="connsiteX5" fmla="*/ 7485321 w 7898845"/>
              <a:gd name="connsiteY5" fmla="*/ 5909093 h 5909113"/>
              <a:gd name="connsiteX6" fmla="*/ 7485321 w 7898845"/>
              <a:gd name="connsiteY6" fmla="*/ 5909094 h 5909113"/>
              <a:gd name="connsiteX7" fmla="*/ 4228895 w 7898845"/>
              <a:gd name="connsiteY7" fmla="*/ 5909094 h 5909113"/>
              <a:gd name="connsiteX8" fmla="*/ 4228895 w 7898845"/>
              <a:gd name="connsiteY8" fmla="*/ 5909112 h 5909113"/>
              <a:gd name="connsiteX9" fmla="*/ 3936003 w 7898845"/>
              <a:gd name="connsiteY9" fmla="*/ 5909112 h 5909113"/>
              <a:gd name="connsiteX10" fmla="*/ 3936003 w 7898845"/>
              <a:gd name="connsiteY10" fmla="*/ 5909113 h 5909113"/>
              <a:gd name="connsiteX11" fmla="*/ 0 w 7898845"/>
              <a:gd name="connsiteY11" fmla="*/ 5909113 h 5909113"/>
              <a:gd name="connsiteX12" fmla="*/ 2796838 w 7898845"/>
              <a:gd name="connsiteY12" fmla="*/ 1676 h 5909113"/>
              <a:gd name="connsiteX13" fmla="*/ 2916686 w 7898845"/>
              <a:gd name="connsiteY13" fmla="*/ 1676 h 5909113"/>
              <a:gd name="connsiteX14" fmla="*/ 2917470 w 7898845"/>
              <a:gd name="connsiteY14" fmla="*/ 20 h 5909113"/>
              <a:gd name="connsiteX15" fmla="*/ 3210362 w 7898845"/>
              <a:gd name="connsiteY15" fmla="*/ 20 h 5909113"/>
              <a:gd name="connsiteX16" fmla="*/ 3210362 w 7898845"/>
              <a:gd name="connsiteY16" fmla="*/ 19 h 5909113"/>
              <a:gd name="connsiteX17" fmla="*/ 3555322 w 7898845"/>
              <a:gd name="connsiteY17" fmla="*/ 19 h 5909113"/>
              <a:gd name="connsiteX18" fmla="*/ 3555322 w 7898845"/>
              <a:gd name="connsiteY18" fmla="*/ 1 h 5909113"/>
              <a:gd name="connsiteX19" fmla="*/ 3848214 w 7898845"/>
              <a:gd name="connsiteY19" fmla="*/ 1 h 590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98845" h="5909113">
                <a:moveTo>
                  <a:pt x="3848214" y="0"/>
                </a:moveTo>
                <a:lnTo>
                  <a:pt x="7898845" y="0"/>
                </a:lnTo>
                <a:lnTo>
                  <a:pt x="7898845" y="5907437"/>
                </a:lnTo>
                <a:lnTo>
                  <a:pt x="7778213" y="5907437"/>
                </a:lnTo>
                <a:lnTo>
                  <a:pt x="7778213" y="5909093"/>
                </a:lnTo>
                <a:lnTo>
                  <a:pt x="7485321" y="5909093"/>
                </a:lnTo>
                <a:lnTo>
                  <a:pt x="7485321" y="5909094"/>
                </a:lnTo>
                <a:lnTo>
                  <a:pt x="4228895" y="5909094"/>
                </a:lnTo>
                <a:lnTo>
                  <a:pt x="4228895" y="5909112"/>
                </a:lnTo>
                <a:lnTo>
                  <a:pt x="3936003" y="5909112"/>
                </a:lnTo>
                <a:lnTo>
                  <a:pt x="3936003" y="5909113"/>
                </a:lnTo>
                <a:lnTo>
                  <a:pt x="0" y="5909113"/>
                </a:lnTo>
                <a:lnTo>
                  <a:pt x="2796838" y="1676"/>
                </a:lnTo>
                <a:lnTo>
                  <a:pt x="2916686" y="1676"/>
                </a:lnTo>
                <a:lnTo>
                  <a:pt x="2917470" y="20"/>
                </a:lnTo>
                <a:lnTo>
                  <a:pt x="3210362" y="20"/>
                </a:lnTo>
                <a:lnTo>
                  <a:pt x="3210362" y="19"/>
                </a:lnTo>
                <a:lnTo>
                  <a:pt x="3555322" y="19"/>
                </a:lnTo>
                <a:lnTo>
                  <a:pt x="3555322" y="1"/>
                </a:lnTo>
                <a:lnTo>
                  <a:pt x="3848214" y="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F0924E5-8F0D-47CB-B59E-155AFCF8C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8858"/>
            <a:ext cx="6769978" cy="5907437"/>
          </a:xfrm>
          <a:custGeom>
            <a:avLst/>
            <a:gdLst>
              <a:gd name="connsiteX0" fmla="*/ 0 w 6769978"/>
              <a:gd name="connsiteY0" fmla="*/ 0 h 5905761"/>
              <a:gd name="connsiteX1" fmla="*/ 6769978 w 6769978"/>
              <a:gd name="connsiteY1" fmla="*/ 0 h 5905761"/>
              <a:gd name="connsiteX2" fmla="*/ 3973138 w 6769978"/>
              <a:gd name="connsiteY2" fmla="*/ 5905761 h 5905761"/>
              <a:gd name="connsiteX3" fmla="*/ 0 w 6769978"/>
              <a:gd name="connsiteY3" fmla="*/ 5905761 h 5905761"/>
            </a:gdLst>
            <a:ahLst/>
            <a:cxnLst>
              <a:cxn ang="0">
                <a:pos x="connsiteX0" y="connsiteY0"/>
              </a:cxn>
              <a:cxn ang="0">
                <a:pos x="connsiteX1" y="connsiteY1"/>
              </a:cxn>
              <a:cxn ang="0">
                <a:pos x="connsiteX2" y="connsiteY2"/>
              </a:cxn>
              <a:cxn ang="0">
                <a:pos x="connsiteX3" y="connsiteY3"/>
              </a:cxn>
            </a:cxnLst>
            <a:rect l="l" t="t" r="r" b="b"/>
            <a:pathLst>
              <a:path w="6769978" h="5905761">
                <a:moveTo>
                  <a:pt x="0" y="0"/>
                </a:moveTo>
                <a:lnTo>
                  <a:pt x="6769978" y="0"/>
                </a:lnTo>
                <a:lnTo>
                  <a:pt x="3973138" y="5905761"/>
                </a:lnTo>
                <a:lnTo>
                  <a:pt x="0" y="5905761"/>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8FD48D-293C-2B4D-99AC-0C1C99E01FE5}"/>
              </a:ext>
            </a:extLst>
          </p:cNvPr>
          <p:cNvSpPr>
            <a:spLocks noGrp="1"/>
          </p:cNvSpPr>
          <p:nvPr>
            <p:ph type="title"/>
          </p:nvPr>
        </p:nvSpPr>
        <p:spPr>
          <a:xfrm>
            <a:off x="838200" y="992088"/>
            <a:ext cx="4277264" cy="2862729"/>
          </a:xfrm>
        </p:spPr>
        <p:txBody>
          <a:bodyPr anchor="b">
            <a:normAutofit/>
          </a:bodyPr>
          <a:lstStyle/>
          <a:p>
            <a:r>
              <a:rPr lang="en-US" sz="4800">
                <a:solidFill>
                  <a:srgbClr val="FFFFFF"/>
                </a:solidFill>
              </a:rPr>
              <a:t>Thank You</a:t>
            </a:r>
          </a:p>
        </p:txBody>
      </p:sp>
    </p:spTree>
    <p:extLst>
      <p:ext uri="{BB962C8B-B14F-4D97-AF65-F5344CB8AC3E}">
        <p14:creationId xmlns:p14="http://schemas.microsoft.com/office/powerpoint/2010/main" val="337303259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737</Words>
  <Application>Microsoft Macintosh PowerPoint</Application>
  <PresentationFormat>Widescreen</PresentationFormat>
  <Paragraphs>58</Paragraphs>
  <Slides>9</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Proenza Schouler </vt:lpstr>
      <vt:lpstr>Producing the Collection</vt:lpstr>
      <vt:lpstr>Production: venue rental, props, sound, lighting and food</vt:lpstr>
      <vt:lpstr>Human centered: staff, models, invitees</vt:lpstr>
      <vt:lpstr>PR and marketing</vt:lpstr>
      <vt:lpstr>Challenges &amp; Next Steps </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Proenza Schouler </dc:title>
  <dc:creator>Hannah Swart</dc:creator>
  <cp:lastModifiedBy>Hannah Swart</cp:lastModifiedBy>
  <cp:revision>2</cp:revision>
  <dcterms:created xsi:type="dcterms:W3CDTF">2020-12-16T20:14:10Z</dcterms:created>
  <dcterms:modified xsi:type="dcterms:W3CDTF">2020-12-17T01:25:48Z</dcterms:modified>
</cp:coreProperties>
</file>