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7" r:id="rId5"/>
    <p:sldId id="266" r:id="rId6"/>
    <p:sldId id="259" r:id="rId7"/>
    <p:sldId id="260" r:id="rId8"/>
    <p:sldId id="261" r:id="rId9"/>
    <p:sldId id="262" r:id="rId10"/>
    <p:sldId id="263" r:id="rId11"/>
    <p:sldId id="264"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17"/>
  </p:normalViewPr>
  <p:slideViewPr>
    <p:cSldViewPr snapToGrid="0" snapToObjects="1">
      <p:cViewPr varScale="1">
        <p:scale>
          <a:sx n="94" d="100"/>
          <a:sy n="94" d="100"/>
        </p:scale>
        <p:origin x="7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5/8/19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5/8/19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5/8/19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5/8/19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5/8/19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hyperlink" Target="https://www.nydailynews.com/new-york/nyc-crime/danish-tourist-wearing-maga-hat-robbed-union-square-article-1.3931901" TargetMode="External"/><Relationship Id="rId3" Type="http://schemas.openxmlformats.org/officeDocument/2006/relationships/hyperlink" Target="https://nypost.com/2018/08/17/man-slashed-with-machete-in-union-square-park/" TargetMode="External"/><Relationship Id="rId7" Type="http://schemas.openxmlformats.org/officeDocument/2006/relationships/hyperlink" Target="https://www.nydailynews.com/new-york/nyc-crime/police-reform-activist-pushing-nypd-broken-windows-article-1.3802092" TargetMode="External"/><Relationship Id="rId2" Type="http://schemas.openxmlformats.org/officeDocument/2006/relationships/hyperlink" Target="https://www.smartertravel.com/tips-new-york-city-warnings-dangers-stay-safe/" TargetMode="External"/><Relationship Id="rId1" Type="http://schemas.openxmlformats.org/officeDocument/2006/relationships/slideLayout" Target="../slideLayouts/slideLayout2.xml"/><Relationship Id="rId6" Type="http://schemas.openxmlformats.org/officeDocument/2006/relationships/hyperlink" Target="https://www.nydailynews.com/new-york/nyc-crime/woman-pushes-man-union-square-subway-tracks-warning-article-1.3905535" TargetMode="External"/><Relationship Id="rId5" Type="http://schemas.openxmlformats.org/officeDocument/2006/relationships/hyperlink" Target="https://www.nydailynews.com/new-york/manhattan-high-schooler-rapes-16-year-old-classmate-stairwell-article-1.3678700" TargetMode="External"/><Relationship Id="rId4" Type="http://schemas.openxmlformats.org/officeDocument/2006/relationships/hyperlink" Target="https://www.nydailynews.com/new-york/nyc-crime/sicko-grinds-crotch-plainclothes-nypd-manhattan-subway-article-1.359364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23D3-CD8E-5544-A259-399D08688752}"/>
              </a:ext>
            </a:extLst>
          </p:cNvPr>
          <p:cNvSpPr>
            <a:spLocks noGrp="1"/>
          </p:cNvSpPr>
          <p:nvPr>
            <p:ph type="ctrTitle"/>
          </p:nvPr>
        </p:nvSpPr>
        <p:spPr/>
        <p:txBody>
          <a:bodyPr/>
          <a:lstStyle/>
          <a:p>
            <a:r>
              <a:rPr lang="en-GB" dirty="0"/>
              <a:t>Bridge 5: final studio project</a:t>
            </a:r>
          </a:p>
        </p:txBody>
      </p:sp>
      <p:sp>
        <p:nvSpPr>
          <p:cNvPr id="3" name="Subtitle 2">
            <a:extLst>
              <a:ext uri="{FF2B5EF4-FFF2-40B4-BE49-F238E27FC236}">
                <a16:creationId xmlns:a16="http://schemas.microsoft.com/office/drawing/2014/main" id="{C3D75AEA-F65D-0746-A702-6002DE31D9CA}"/>
              </a:ext>
            </a:extLst>
          </p:cNvPr>
          <p:cNvSpPr>
            <a:spLocks noGrp="1"/>
          </p:cNvSpPr>
          <p:nvPr>
            <p:ph type="subTitle" idx="1"/>
          </p:nvPr>
        </p:nvSpPr>
        <p:spPr/>
        <p:txBody>
          <a:bodyPr/>
          <a:lstStyle/>
          <a:p>
            <a:r>
              <a:rPr lang="en-GB" dirty="0"/>
              <a:t>Union Square East 17</a:t>
            </a:r>
            <a:r>
              <a:rPr lang="en-GB" baseline="30000" dirty="0"/>
              <a:t>th</a:t>
            </a:r>
            <a:r>
              <a:rPr lang="en-GB" dirty="0"/>
              <a:t> Street</a:t>
            </a:r>
          </a:p>
          <a:p>
            <a:r>
              <a:rPr lang="en-GB" dirty="0"/>
              <a:t>AJ Durotoye</a:t>
            </a:r>
          </a:p>
        </p:txBody>
      </p:sp>
    </p:spTree>
    <p:extLst>
      <p:ext uri="{BB962C8B-B14F-4D97-AF65-F5344CB8AC3E}">
        <p14:creationId xmlns:p14="http://schemas.microsoft.com/office/powerpoint/2010/main" val="325702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4A15-A4F7-6245-B601-F3E8432B0E80}"/>
              </a:ext>
            </a:extLst>
          </p:cNvPr>
          <p:cNvSpPr>
            <a:spLocks noGrp="1"/>
          </p:cNvSpPr>
          <p:nvPr>
            <p:ph type="title"/>
          </p:nvPr>
        </p:nvSpPr>
        <p:spPr>
          <a:xfrm>
            <a:off x="1023562" y="685800"/>
            <a:ext cx="10493524" cy="1485900"/>
          </a:xfrm>
        </p:spPr>
        <p:txBody>
          <a:bodyPr>
            <a:normAutofit/>
          </a:bodyPr>
          <a:lstStyle/>
          <a:p>
            <a:r>
              <a:rPr lang="en-GB" dirty="0"/>
              <a:t>Final Iteration</a:t>
            </a:r>
          </a:p>
        </p:txBody>
      </p:sp>
      <p:sp>
        <p:nvSpPr>
          <p:cNvPr id="9" name="Rectangle 8">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5623021-CD87-E04D-865A-E3E00B58B011}"/>
              </a:ext>
            </a:extLst>
          </p:cNvPr>
          <p:cNvSpPr>
            <a:spLocks noGrp="1"/>
          </p:cNvSpPr>
          <p:nvPr>
            <p:ph idx="1"/>
          </p:nvPr>
        </p:nvSpPr>
        <p:spPr>
          <a:xfrm>
            <a:off x="1023562" y="2286000"/>
            <a:ext cx="5072437" cy="3581400"/>
          </a:xfrm>
        </p:spPr>
        <p:txBody>
          <a:bodyPr>
            <a:normAutofit/>
          </a:bodyPr>
          <a:lstStyle/>
          <a:p>
            <a:r>
              <a:rPr lang="en-GB" sz="1800"/>
              <a:t>Build an exaggerated camera to discourage crime throughout the subway</a:t>
            </a:r>
          </a:p>
          <a:p>
            <a:r>
              <a:rPr lang="en-GB" sz="1800"/>
              <a:t>The camera must not record to avoid legal issues</a:t>
            </a:r>
          </a:p>
          <a:p>
            <a:r>
              <a:rPr lang="en-GB" sz="1800"/>
              <a:t>Must be obvious in design to be easily seen and obviously recognized as a camera</a:t>
            </a:r>
          </a:p>
          <a:p>
            <a:pPr marL="0" indent="0">
              <a:buNone/>
            </a:pPr>
            <a:endParaRPr lang="en-GB" sz="1800"/>
          </a:p>
        </p:txBody>
      </p:sp>
      <p:pic>
        <p:nvPicPr>
          <p:cNvPr id="4" name="Picture 3">
            <a:extLst>
              <a:ext uri="{FF2B5EF4-FFF2-40B4-BE49-F238E27FC236}">
                <a16:creationId xmlns:a16="http://schemas.microsoft.com/office/drawing/2014/main" id="{C51AE153-0A4A-3F4D-918E-F795FB93F9F3}"/>
              </a:ext>
            </a:extLst>
          </p:cNvPr>
          <p:cNvPicPr/>
          <p:nvPr/>
        </p:nvPicPr>
        <p:blipFill>
          <a:blip r:embed="rId2">
            <a:extLst>
              <a:ext uri="{28A0092B-C50C-407E-A947-70E740481C1C}">
                <a14:useLocalDpi xmlns:a14="http://schemas.microsoft.com/office/drawing/2010/main" val="0"/>
              </a:ext>
            </a:extLst>
          </a:blip>
          <a:stretch>
            <a:fillRect/>
          </a:stretch>
        </p:blipFill>
        <p:spPr>
          <a:xfrm>
            <a:off x="6602618" y="2350235"/>
            <a:ext cx="4723490" cy="3542618"/>
          </a:xfrm>
          <a:prstGeom prst="rect">
            <a:avLst/>
          </a:prstGeom>
        </p:spPr>
      </p:pic>
    </p:spTree>
    <p:extLst>
      <p:ext uri="{BB962C8B-B14F-4D97-AF65-F5344CB8AC3E}">
        <p14:creationId xmlns:p14="http://schemas.microsoft.com/office/powerpoint/2010/main" val="510130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43"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44"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46" name="Rectangle 45">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730DD5-34D9-074C-8CC6-898D43FF8D28}"/>
              </a:ext>
            </a:extLst>
          </p:cNvPr>
          <p:cNvSpPr>
            <a:spLocks noGrp="1"/>
          </p:cNvSpPr>
          <p:nvPr>
            <p:ph type="title"/>
          </p:nvPr>
        </p:nvSpPr>
        <p:spPr>
          <a:xfrm>
            <a:off x="752858" y="4736961"/>
            <a:ext cx="10720685" cy="936769"/>
          </a:xfrm>
        </p:spPr>
        <p:txBody>
          <a:bodyPr vert="horz" lIns="91440" tIns="45720" rIns="91440" bIns="45720" rtlCol="0" anchor="b">
            <a:normAutofit/>
          </a:bodyPr>
          <a:lstStyle/>
          <a:p>
            <a:pPr algn="ctr"/>
            <a:r>
              <a:rPr lang="en-US" sz="4800" cap="all" dirty="0"/>
              <a:t>Final Model</a:t>
            </a:r>
          </a:p>
        </p:txBody>
      </p:sp>
      <p:pic>
        <p:nvPicPr>
          <p:cNvPr id="7" name="Picture 6">
            <a:extLst>
              <a:ext uri="{FF2B5EF4-FFF2-40B4-BE49-F238E27FC236}">
                <a16:creationId xmlns:a16="http://schemas.microsoft.com/office/drawing/2014/main" id="{416F7CF2-C67C-4D48-AF1B-AFD99876D96D}"/>
              </a:ext>
            </a:extLst>
          </p:cNvPr>
          <p:cNvPicPr>
            <a:picLocks noChangeAspect="1"/>
          </p:cNvPicPr>
          <p:nvPr/>
        </p:nvPicPr>
        <p:blipFill rotWithShape="1">
          <a:blip r:embed="rId2"/>
          <a:srcRect t="5547" r="2" b="2"/>
          <a:stretch/>
        </p:blipFill>
        <p:spPr>
          <a:xfrm rot="5400000">
            <a:off x="-18405" y="1098664"/>
            <a:ext cx="3615629" cy="2561299"/>
          </a:xfrm>
          <a:prstGeom prst="rect">
            <a:avLst/>
          </a:prstGeom>
        </p:spPr>
      </p:pic>
      <p:pic>
        <p:nvPicPr>
          <p:cNvPr id="5" name="Content Placeholder 4">
            <a:extLst>
              <a:ext uri="{FF2B5EF4-FFF2-40B4-BE49-F238E27FC236}">
                <a16:creationId xmlns:a16="http://schemas.microsoft.com/office/drawing/2014/main" id="{12DEEC19-04D9-3C45-8D07-ACCE729668B4}"/>
              </a:ext>
            </a:extLst>
          </p:cNvPr>
          <p:cNvPicPr>
            <a:picLocks noGrp="1" noChangeAspect="1"/>
          </p:cNvPicPr>
          <p:nvPr>
            <p:ph idx="1"/>
          </p:nvPr>
        </p:nvPicPr>
        <p:blipFill rotWithShape="1">
          <a:blip r:embed="rId3"/>
          <a:srcRect t="5336" r="2" b="2"/>
          <a:stretch/>
        </p:blipFill>
        <p:spPr>
          <a:xfrm rot="5400000">
            <a:off x="2851830" y="1095803"/>
            <a:ext cx="3615629" cy="2567021"/>
          </a:xfrm>
          <a:prstGeom prst="rect">
            <a:avLst/>
          </a:prstGeom>
        </p:spPr>
      </p:pic>
      <p:pic>
        <p:nvPicPr>
          <p:cNvPr id="9" name="Picture 8">
            <a:extLst>
              <a:ext uri="{FF2B5EF4-FFF2-40B4-BE49-F238E27FC236}">
                <a16:creationId xmlns:a16="http://schemas.microsoft.com/office/drawing/2014/main" id="{42A71CF7-0818-434C-9BBD-1E5FA0416A68}"/>
              </a:ext>
            </a:extLst>
          </p:cNvPr>
          <p:cNvPicPr>
            <a:picLocks noChangeAspect="1"/>
          </p:cNvPicPr>
          <p:nvPr/>
        </p:nvPicPr>
        <p:blipFill rotWithShape="1">
          <a:blip r:embed="rId4"/>
          <a:srcRect t="2774" r="2" b="2775"/>
          <a:stretch/>
        </p:blipFill>
        <p:spPr>
          <a:xfrm rot="5400000">
            <a:off x="5717907" y="1098665"/>
            <a:ext cx="3615630" cy="2561300"/>
          </a:xfrm>
          <a:prstGeom prst="rect">
            <a:avLst/>
          </a:prstGeom>
        </p:spPr>
      </p:pic>
      <p:pic>
        <p:nvPicPr>
          <p:cNvPr id="11" name="Picture 10">
            <a:extLst>
              <a:ext uri="{FF2B5EF4-FFF2-40B4-BE49-F238E27FC236}">
                <a16:creationId xmlns:a16="http://schemas.microsoft.com/office/drawing/2014/main" id="{587FC81D-74AC-C048-BE91-A4E0DA3C967A}"/>
              </a:ext>
            </a:extLst>
          </p:cNvPr>
          <p:cNvPicPr>
            <a:picLocks noChangeAspect="1"/>
          </p:cNvPicPr>
          <p:nvPr/>
        </p:nvPicPr>
        <p:blipFill rotWithShape="1">
          <a:blip r:embed="rId5"/>
          <a:srcRect t="5336" r="2" b="2"/>
          <a:stretch/>
        </p:blipFill>
        <p:spPr>
          <a:xfrm rot="5400000">
            <a:off x="8591460" y="1095803"/>
            <a:ext cx="3615629" cy="2567021"/>
          </a:xfrm>
          <a:prstGeom prst="rect">
            <a:avLst/>
          </a:prstGeom>
        </p:spPr>
      </p:pic>
      <p:sp>
        <p:nvSpPr>
          <p:cNvPr id="48" name="Freeform: Shape 47">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50" name="Freeform: Shape 49">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extLst>
      <p:ext uri="{BB962C8B-B14F-4D97-AF65-F5344CB8AC3E}">
        <p14:creationId xmlns:p14="http://schemas.microsoft.com/office/powerpoint/2010/main" val="3611019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B2CB-66C6-924F-BDF9-913DFCBAAEEE}"/>
              </a:ext>
            </a:extLst>
          </p:cNvPr>
          <p:cNvSpPr>
            <a:spLocks noGrp="1"/>
          </p:cNvSpPr>
          <p:nvPr>
            <p:ph type="title"/>
          </p:nvPr>
        </p:nvSpPr>
        <p:spPr/>
        <p:txBody>
          <a:bodyPr/>
          <a:lstStyle/>
          <a:p>
            <a:r>
              <a:rPr lang="en-GB" dirty="0"/>
              <a:t>Bibliography</a:t>
            </a:r>
          </a:p>
        </p:txBody>
      </p:sp>
      <p:sp>
        <p:nvSpPr>
          <p:cNvPr id="3" name="Content Placeholder 2">
            <a:extLst>
              <a:ext uri="{FF2B5EF4-FFF2-40B4-BE49-F238E27FC236}">
                <a16:creationId xmlns:a16="http://schemas.microsoft.com/office/drawing/2014/main" id="{AE5F5E68-0FAB-AB4B-829E-4732810C0735}"/>
              </a:ext>
            </a:extLst>
          </p:cNvPr>
          <p:cNvSpPr>
            <a:spLocks noGrp="1"/>
          </p:cNvSpPr>
          <p:nvPr>
            <p:ph idx="1"/>
          </p:nvPr>
        </p:nvSpPr>
        <p:spPr/>
        <p:txBody>
          <a:bodyPr>
            <a:normAutofit fontScale="70000" lnSpcReduction="20000"/>
          </a:bodyPr>
          <a:lstStyle/>
          <a:p>
            <a:r>
              <a:rPr lang="en-GB" dirty="0">
                <a:hlinkClick r:id="rId2"/>
              </a:rPr>
              <a:t>https://www.smartertravel.com/tips-new-york-city-warnings-dangers-stay-safe/</a:t>
            </a:r>
            <a:endParaRPr lang="en-GB" dirty="0"/>
          </a:p>
          <a:p>
            <a:r>
              <a:rPr lang="en-GB" dirty="0">
                <a:hlinkClick r:id="rId3"/>
              </a:rPr>
              <a:t>https://nypost.com/2018/08/17/man-slashed-with-machete-in-union-square-park/</a:t>
            </a:r>
            <a:endParaRPr lang="en-GB" dirty="0"/>
          </a:p>
          <a:p>
            <a:r>
              <a:rPr lang="en-GB" dirty="0">
                <a:hlinkClick r:id="rId4"/>
              </a:rPr>
              <a:t>https://www.nydailynews.com/new-york/nyc-crime/sicko-grinds-crotch-plainclothes-nypd-manhattan-subway-article-1.3593649</a:t>
            </a:r>
            <a:endParaRPr lang="en-GB" dirty="0"/>
          </a:p>
          <a:p>
            <a:r>
              <a:rPr lang="en-GB" dirty="0">
                <a:hlinkClick r:id="rId5"/>
              </a:rPr>
              <a:t>https://www.nydailynews.com/new-york/manhattan-high-schooler-rapes-16-year-old-classmate-stairwell-article-1.3678700</a:t>
            </a:r>
            <a:endParaRPr lang="en-GB" dirty="0"/>
          </a:p>
          <a:p>
            <a:r>
              <a:rPr lang="en-GB" dirty="0">
                <a:hlinkClick r:id="rId6"/>
              </a:rPr>
              <a:t>https://www.nydailynews.com/new-york/nyc-crime/woman-pushes-man-union-square-subway-tracks-warning-article-1.3905535</a:t>
            </a:r>
            <a:endParaRPr lang="en-GB" dirty="0"/>
          </a:p>
          <a:p>
            <a:r>
              <a:rPr lang="en-GB" dirty="0">
                <a:hlinkClick r:id="rId7"/>
              </a:rPr>
              <a:t>https://www.nydailynews.com/new-york/nyc-crime/police-reform-activist-pushing-nypd-broken-windows-article-1.3802092</a:t>
            </a:r>
            <a:endParaRPr lang="en-GB" dirty="0"/>
          </a:p>
          <a:p>
            <a:r>
              <a:rPr lang="en-GB" dirty="0">
                <a:hlinkClick r:id="rId8"/>
              </a:rPr>
              <a:t>https://www.nydailynews.com/new-york/nyc-crime/danish-tourist-wearing-maga-hat-robbed-union-square-article-1.3931901</a:t>
            </a:r>
            <a:endParaRPr lang="en-GB" dirty="0"/>
          </a:p>
          <a:p>
            <a:r>
              <a:rPr lang="en-GB" dirty="0"/>
              <a:t>https://</a:t>
            </a:r>
            <a:r>
              <a:rPr lang="en-GB" dirty="0" err="1"/>
              <a:t>www.nydailynews.com</a:t>
            </a:r>
            <a:r>
              <a:rPr lang="en-GB" dirty="0"/>
              <a:t>/new-</a:t>
            </a:r>
            <a:r>
              <a:rPr lang="en-GB" dirty="0" err="1"/>
              <a:t>york</a:t>
            </a:r>
            <a:r>
              <a:rPr lang="en-GB" dirty="0"/>
              <a:t>/</a:t>
            </a:r>
            <a:r>
              <a:rPr lang="en-GB" dirty="0" err="1"/>
              <a:t>nyc</a:t>
            </a:r>
            <a:r>
              <a:rPr lang="en-GB" dirty="0"/>
              <a:t>-crime/maga-loving-attacker-judged-victim-job-stealing-mexican-article-1.3950335</a:t>
            </a:r>
          </a:p>
        </p:txBody>
      </p:sp>
    </p:spTree>
    <p:extLst>
      <p:ext uri="{BB962C8B-B14F-4D97-AF65-F5344CB8AC3E}">
        <p14:creationId xmlns:p14="http://schemas.microsoft.com/office/powerpoint/2010/main" val="292454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3190-C131-9848-AE83-0142B8B86938}"/>
              </a:ext>
            </a:extLst>
          </p:cNvPr>
          <p:cNvSpPr>
            <a:spLocks noGrp="1"/>
          </p:cNvSpPr>
          <p:nvPr>
            <p:ph type="title"/>
          </p:nvPr>
        </p:nvSpPr>
        <p:spPr/>
        <p:txBody>
          <a:bodyPr/>
          <a:lstStyle/>
          <a:p>
            <a:r>
              <a:rPr lang="en-GB" dirty="0"/>
              <a:t>Purpose</a:t>
            </a:r>
          </a:p>
        </p:txBody>
      </p:sp>
      <p:sp>
        <p:nvSpPr>
          <p:cNvPr id="3" name="Content Placeholder 2">
            <a:extLst>
              <a:ext uri="{FF2B5EF4-FFF2-40B4-BE49-F238E27FC236}">
                <a16:creationId xmlns:a16="http://schemas.microsoft.com/office/drawing/2014/main" id="{FD55E597-7FEC-BA4E-9395-0EEF2CF821B1}"/>
              </a:ext>
            </a:extLst>
          </p:cNvPr>
          <p:cNvSpPr>
            <a:spLocks noGrp="1"/>
          </p:cNvSpPr>
          <p:nvPr>
            <p:ph idx="1"/>
          </p:nvPr>
        </p:nvSpPr>
        <p:spPr/>
        <p:txBody>
          <a:bodyPr/>
          <a:lstStyle/>
          <a:p>
            <a:r>
              <a:rPr lang="en-GB" dirty="0"/>
              <a:t>To intervene within the system of violence at Union Square, reducing the rate of physical assault and making union safer for locals, commuters, tourists, etc.</a:t>
            </a:r>
          </a:p>
          <a:p>
            <a:r>
              <a:rPr lang="en-GB" dirty="0"/>
              <a:t>The intervention should affect foot traffic around Union Square, ideally it should re-route people away from where assault has occurred.</a:t>
            </a:r>
          </a:p>
          <a:p>
            <a:pPr marL="0" indent="0">
              <a:buNone/>
            </a:pPr>
            <a:endParaRPr lang="en-GB" dirty="0"/>
          </a:p>
        </p:txBody>
      </p:sp>
      <p:sp>
        <p:nvSpPr>
          <p:cNvPr id="9" name="TextBox 8">
            <a:extLst>
              <a:ext uri="{FF2B5EF4-FFF2-40B4-BE49-F238E27FC236}">
                <a16:creationId xmlns:a16="http://schemas.microsoft.com/office/drawing/2014/main" id="{56441E45-80B3-9143-99D8-7AE3273019E0}"/>
              </a:ext>
            </a:extLst>
          </p:cNvPr>
          <p:cNvSpPr txBox="1"/>
          <p:nvPr/>
        </p:nvSpPr>
        <p:spPr>
          <a:xfrm>
            <a:off x="1624082" y="4285397"/>
            <a:ext cx="962167" cy="369332"/>
          </a:xfrm>
          <a:prstGeom prst="rect">
            <a:avLst/>
          </a:prstGeom>
          <a:noFill/>
        </p:spPr>
        <p:txBody>
          <a:bodyPr wrap="square" rtlCol="0">
            <a:spAutoFit/>
          </a:bodyPr>
          <a:lstStyle/>
          <a:p>
            <a:r>
              <a:rPr lang="en-GB" dirty="0"/>
              <a:t>Poverty</a:t>
            </a:r>
          </a:p>
        </p:txBody>
      </p:sp>
      <p:sp>
        <p:nvSpPr>
          <p:cNvPr id="10" name="TextBox 9">
            <a:extLst>
              <a:ext uri="{FF2B5EF4-FFF2-40B4-BE49-F238E27FC236}">
                <a16:creationId xmlns:a16="http://schemas.microsoft.com/office/drawing/2014/main" id="{1CFE9D46-1E63-4B4B-9AA5-41320DAAB7C7}"/>
              </a:ext>
            </a:extLst>
          </p:cNvPr>
          <p:cNvSpPr txBox="1"/>
          <p:nvPr/>
        </p:nvSpPr>
        <p:spPr>
          <a:xfrm>
            <a:off x="1219200" y="5498068"/>
            <a:ext cx="1674125" cy="369332"/>
          </a:xfrm>
          <a:prstGeom prst="rect">
            <a:avLst/>
          </a:prstGeom>
          <a:noFill/>
        </p:spPr>
        <p:txBody>
          <a:bodyPr wrap="square" rtlCol="0">
            <a:spAutoFit/>
          </a:bodyPr>
          <a:lstStyle/>
          <a:p>
            <a:r>
              <a:rPr lang="en-GB" dirty="0"/>
              <a:t>Homelessness</a:t>
            </a:r>
          </a:p>
        </p:txBody>
      </p:sp>
      <p:sp>
        <p:nvSpPr>
          <p:cNvPr id="11" name="TextBox 10">
            <a:extLst>
              <a:ext uri="{FF2B5EF4-FFF2-40B4-BE49-F238E27FC236}">
                <a16:creationId xmlns:a16="http://schemas.microsoft.com/office/drawing/2014/main" id="{12844113-D9A8-844F-A0E4-8C5FAC4D2B6F}"/>
              </a:ext>
            </a:extLst>
          </p:cNvPr>
          <p:cNvSpPr txBox="1"/>
          <p:nvPr/>
        </p:nvSpPr>
        <p:spPr>
          <a:xfrm>
            <a:off x="3507475" y="4831307"/>
            <a:ext cx="1296537" cy="369332"/>
          </a:xfrm>
          <a:prstGeom prst="rect">
            <a:avLst/>
          </a:prstGeom>
          <a:noFill/>
        </p:spPr>
        <p:txBody>
          <a:bodyPr wrap="square" rtlCol="0">
            <a:spAutoFit/>
          </a:bodyPr>
          <a:lstStyle/>
          <a:p>
            <a:r>
              <a:rPr lang="en-GB" dirty="0"/>
              <a:t>Petty crime</a:t>
            </a:r>
          </a:p>
        </p:txBody>
      </p:sp>
      <p:sp>
        <p:nvSpPr>
          <p:cNvPr id="12" name="TextBox 11">
            <a:extLst>
              <a:ext uri="{FF2B5EF4-FFF2-40B4-BE49-F238E27FC236}">
                <a16:creationId xmlns:a16="http://schemas.microsoft.com/office/drawing/2014/main" id="{183D48DB-600F-4F45-865E-3AB651900049}"/>
              </a:ext>
            </a:extLst>
          </p:cNvPr>
          <p:cNvSpPr txBox="1"/>
          <p:nvPr/>
        </p:nvSpPr>
        <p:spPr>
          <a:xfrm>
            <a:off x="6769289" y="4285397"/>
            <a:ext cx="1446663" cy="369332"/>
          </a:xfrm>
          <a:prstGeom prst="rect">
            <a:avLst/>
          </a:prstGeom>
          <a:noFill/>
        </p:spPr>
        <p:txBody>
          <a:bodyPr wrap="square" rtlCol="0">
            <a:spAutoFit/>
          </a:bodyPr>
          <a:lstStyle/>
          <a:p>
            <a:r>
              <a:rPr lang="en-GB" dirty="0"/>
              <a:t>Street crime</a:t>
            </a:r>
          </a:p>
        </p:txBody>
      </p:sp>
      <p:sp>
        <p:nvSpPr>
          <p:cNvPr id="13" name="TextBox 12">
            <a:extLst>
              <a:ext uri="{FF2B5EF4-FFF2-40B4-BE49-F238E27FC236}">
                <a16:creationId xmlns:a16="http://schemas.microsoft.com/office/drawing/2014/main" id="{C862A79F-4E5A-974C-9A6E-B4F3C96763DA}"/>
              </a:ext>
            </a:extLst>
          </p:cNvPr>
          <p:cNvSpPr txBox="1"/>
          <p:nvPr/>
        </p:nvSpPr>
        <p:spPr>
          <a:xfrm>
            <a:off x="6172200" y="4831307"/>
            <a:ext cx="3176516" cy="369332"/>
          </a:xfrm>
          <a:prstGeom prst="rect">
            <a:avLst/>
          </a:prstGeom>
          <a:noFill/>
        </p:spPr>
        <p:txBody>
          <a:bodyPr wrap="square" rtlCol="0">
            <a:spAutoFit/>
          </a:bodyPr>
          <a:lstStyle/>
          <a:p>
            <a:r>
              <a:rPr lang="en-GB" dirty="0"/>
              <a:t>Commuters/Tourists/etc</a:t>
            </a:r>
          </a:p>
        </p:txBody>
      </p:sp>
      <p:sp>
        <p:nvSpPr>
          <p:cNvPr id="14" name="TextBox 13">
            <a:extLst>
              <a:ext uri="{FF2B5EF4-FFF2-40B4-BE49-F238E27FC236}">
                <a16:creationId xmlns:a16="http://schemas.microsoft.com/office/drawing/2014/main" id="{BAE443FC-C7BF-D94B-9247-12BD88E6400A}"/>
              </a:ext>
            </a:extLst>
          </p:cNvPr>
          <p:cNvSpPr txBox="1"/>
          <p:nvPr/>
        </p:nvSpPr>
        <p:spPr>
          <a:xfrm>
            <a:off x="6673754" y="5498068"/>
            <a:ext cx="1637732" cy="369332"/>
          </a:xfrm>
          <a:prstGeom prst="rect">
            <a:avLst/>
          </a:prstGeom>
          <a:noFill/>
        </p:spPr>
        <p:txBody>
          <a:bodyPr wrap="square" rtlCol="0">
            <a:spAutoFit/>
          </a:bodyPr>
          <a:lstStyle/>
          <a:p>
            <a:r>
              <a:rPr lang="en-GB" dirty="0"/>
              <a:t>Subway crime</a:t>
            </a:r>
          </a:p>
        </p:txBody>
      </p:sp>
      <p:sp>
        <p:nvSpPr>
          <p:cNvPr id="15" name="TextBox 14">
            <a:extLst>
              <a:ext uri="{FF2B5EF4-FFF2-40B4-BE49-F238E27FC236}">
                <a16:creationId xmlns:a16="http://schemas.microsoft.com/office/drawing/2014/main" id="{8E11B3F9-3B0D-874D-BFAF-3EBB47D405B9}"/>
              </a:ext>
            </a:extLst>
          </p:cNvPr>
          <p:cNvSpPr txBox="1"/>
          <p:nvPr/>
        </p:nvSpPr>
        <p:spPr>
          <a:xfrm>
            <a:off x="10417791" y="4831307"/>
            <a:ext cx="805217" cy="369332"/>
          </a:xfrm>
          <a:prstGeom prst="rect">
            <a:avLst/>
          </a:prstGeom>
          <a:noFill/>
        </p:spPr>
        <p:txBody>
          <a:bodyPr wrap="square" rtlCol="0">
            <a:spAutoFit/>
          </a:bodyPr>
          <a:lstStyle/>
          <a:p>
            <a:r>
              <a:rPr lang="en-GB" dirty="0"/>
              <a:t>NYPD</a:t>
            </a:r>
          </a:p>
        </p:txBody>
      </p:sp>
      <p:sp>
        <p:nvSpPr>
          <p:cNvPr id="16" name="Left Bracket 15">
            <a:extLst>
              <a:ext uri="{FF2B5EF4-FFF2-40B4-BE49-F238E27FC236}">
                <a16:creationId xmlns:a16="http://schemas.microsoft.com/office/drawing/2014/main" id="{39920428-7E00-424D-A7E2-201D0F67B2B6}"/>
              </a:ext>
            </a:extLst>
          </p:cNvPr>
          <p:cNvSpPr/>
          <p:nvPr/>
        </p:nvSpPr>
        <p:spPr>
          <a:xfrm>
            <a:off x="5745707" y="4285397"/>
            <a:ext cx="274094" cy="1582003"/>
          </a:xfrm>
          <a:prstGeom prst="lef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7" name="Right Bracket 16">
            <a:extLst>
              <a:ext uri="{FF2B5EF4-FFF2-40B4-BE49-F238E27FC236}">
                <a16:creationId xmlns:a16="http://schemas.microsoft.com/office/drawing/2014/main" id="{F6611577-43F0-A441-ABB1-3290FD526DC7}"/>
              </a:ext>
            </a:extLst>
          </p:cNvPr>
          <p:cNvSpPr/>
          <p:nvPr/>
        </p:nvSpPr>
        <p:spPr>
          <a:xfrm>
            <a:off x="8720920" y="4285397"/>
            <a:ext cx="274094" cy="1582003"/>
          </a:xfrm>
          <a:prstGeom prst="righ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40C2A08B-9DAB-424D-AE27-7658EDBB3965}"/>
              </a:ext>
            </a:extLst>
          </p:cNvPr>
          <p:cNvCxnSpPr>
            <a:cxnSpLocks/>
            <a:stCxn id="9" idx="3"/>
          </p:cNvCxnSpPr>
          <p:nvPr/>
        </p:nvCxnSpPr>
        <p:spPr>
          <a:xfrm>
            <a:off x="2586249" y="4470063"/>
            <a:ext cx="749488" cy="36124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2BE791F9-B79D-3148-9EE1-F2CEF586A25C}"/>
              </a:ext>
            </a:extLst>
          </p:cNvPr>
          <p:cNvCxnSpPr>
            <a:cxnSpLocks/>
            <a:stCxn id="10" idx="3"/>
          </p:cNvCxnSpPr>
          <p:nvPr/>
        </p:nvCxnSpPr>
        <p:spPr>
          <a:xfrm flipV="1">
            <a:off x="2893325" y="5385306"/>
            <a:ext cx="614150" cy="29742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821A4EB8-5469-AC47-B79A-42620BB17968}"/>
              </a:ext>
            </a:extLst>
          </p:cNvPr>
          <p:cNvCxnSpPr>
            <a:cxnSpLocks/>
            <a:stCxn id="11" idx="3"/>
          </p:cNvCxnSpPr>
          <p:nvPr/>
        </p:nvCxnSpPr>
        <p:spPr>
          <a:xfrm flipV="1">
            <a:off x="4804012" y="4653044"/>
            <a:ext cx="941695" cy="36292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AABEF337-66A3-C14A-93EF-D71185E97A23}"/>
              </a:ext>
            </a:extLst>
          </p:cNvPr>
          <p:cNvCxnSpPr>
            <a:cxnSpLocks/>
          </p:cNvCxnSpPr>
          <p:nvPr/>
        </p:nvCxnSpPr>
        <p:spPr>
          <a:xfrm flipV="1">
            <a:off x="7380027" y="4613785"/>
            <a:ext cx="0" cy="357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7C731C8C-7377-9941-8F27-0B312C45C2B2}"/>
              </a:ext>
            </a:extLst>
          </p:cNvPr>
          <p:cNvCxnSpPr>
            <a:endCxn id="14" idx="0"/>
          </p:cNvCxnSpPr>
          <p:nvPr/>
        </p:nvCxnSpPr>
        <p:spPr>
          <a:xfrm flipH="1">
            <a:off x="7492620" y="5200639"/>
            <a:ext cx="12511" cy="29742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F212CCA5-0164-1A4F-B061-60A54EFF5626}"/>
              </a:ext>
            </a:extLst>
          </p:cNvPr>
          <p:cNvCxnSpPr>
            <a:stCxn id="11" idx="3"/>
          </p:cNvCxnSpPr>
          <p:nvPr/>
        </p:nvCxnSpPr>
        <p:spPr>
          <a:xfrm>
            <a:off x="4804012" y="5015973"/>
            <a:ext cx="863220" cy="4820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BC0AAD70-9C7D-E84C-9ED2-55AE3967D2C4}"/>
              </a:ext>
            </a:extLst>
          </p:cNvPr>
          <p:cNvCxnSpPr/>
          <p:nvPr/>
        </p:nvCxnSpPr>
        <p:spPr>
          <a:xfrm>
            <a:off x="9130352" y="4285397"/>
            <a:ext cx="1263556" cy="5459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EAC4FD6C-C7C1-2E42-A669-584FDB118840}"/>
              </a:ext>
            </a:extLst>
          </p:cNvPr>
          <p:cNvCxnSpPr>
            <a:cxnSpLocks/>
          </p:cNvCxnSpPr>
          <p:nvPr/>
        </p:nvCxnSpPr>
        <p:spPr>
          <a:xfrm flipH="1" flipV="1">
            <a:off x="9018897" y="4470063"/>
            <a:ext cx="1191908" cy="50092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2F3711A5-7D85-9F44-9F9A-D2C2470A9726}"/>
              </a:ext>
            </a:extLst>
          </p:cNvPr>
          <p:cNvCxnSpPr/>
          <p:nvPr/>
        </p:nvCxnSpPr>
        <p:spPr>
          <a:xfrm flipV="1">
            <a:off x="9130352" y="5200639"/>
            <a:ext cx="1205554" cy="4820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F2855006-2A6B-6442-AB3C-89EF2B53F63F}"/>
              </a:ext>
            </a:extLst>
          </p:cNvPr>
          <p:cNvCxnSpPr/>
          <p:nvPr/>
        </p:nvCxnSpPr>
        <p:spPr>
          <a:xfrm flipH="1">
            <a:off x="9202000" y="5385305"/>
            <a:ext cx="1191908" cy="4820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39196E39-80C8-8240-A86F-8708D594352E}"/>
              </a:ext>
            </a:extLst>
          </p:cNvPr>
          <p:cNvSpPr txBox="1"/>
          <p:nvPr/>
        </p:nvSpPr>
        <p:spPr>
          <a:xfrm>
            <a:off x="9614851" y="4247654"/>
            <a:ext cx="319318" cy="369332"/>
          </a:xfrm>
          <a:prstGeom prst="rect">
            <a:avLst/>
          </a:prstGeom>
          <a:noFill/>
        </p:spPr>
        <p:txBody>
          <a:bodyPr wrap="none" rtlCol="0">
            <a:spAutoFit/>
          </a:bodyPr>
          <a:lstStyle/>
          <a:p>
            <a:r>
              <a:rPr lang="en-GB" dirty="0"/>
              <a:t>+</a:t>
            </a:r>
          </a:p>
        </p:txBody>
      </p:sp>
      <p:sp>
        <p:nvSpPr>
          <p:cNvPr id="47" name="TextBox 46">
            <a:extLst>
              <a:ext uri="{FF2B5EF4-FFF2-40B4-BE49-F238E27FC236}">
                <a16:creationId xmlns:a16="http://schemas.microsoft.com/office/drawing/2014/main" id="{5CCC097D-7390-8D40-854B-29EF1121A598}"/>
              </a:ext>
            </a:extLst>
          </p:cNvPr>
          <p:cNvSpPr txBox="1"/>
          <p:nvPr/>
        </p:nvSpPr>
        <p:spPr>
          <a:xfrm>
            <a:off x="9460171" y="4653886"/>
            <a:ext cx="242374" cy="369332"/>
          </a:xfrm>
          <a:prstGeom prst="rect">
            <a:avLst/>
          </a:prstGeom>
          <a:noFill/>
        </p:spPr>
        <p:txBody>
          <a:bodyPr wrap="none" rtlCol="0">
            <a:spAutoFit/>
          </a:bodyPr>
          <a:lstStyle/>
          <a:p>
            <a:r>
              <a:rPr lang="en-GB" dirty="0"/>
              <a:t>-</a:t>
            </a:r>
          </a:p>
        </p:txBody>
      </p:sp>
      <p:sp>
        <p:nvSpPr>
          <p:cNvPr id="48" name="TextBox 47">
            <a:extLst>
              <a:ext uri="{FF2B5EF4-FFF2-40B4-BE49-F238E27FC236}">
                <a16:creationId xmlns:a16="http://schemas.microsoft.com/office/drawing/2014/main" id="{FAB36589-689E-344A-8E35-FA57412BD8E8}"/>
              </a:ext>
            </a:extLst>
          </p:cNvPr>
          <p:cNvSpPr txBox="1"/>
          <p:nvPr/>
        </p:nvSpPr>
        <p:spPr>
          <a:xfrm>
            <a:off x="9598491" y="5093372"/>
            <a:ext cx="319318" cy="369332"/>
          </a:xfrm>
          <a:prstGeom prst="rect">
            <a:avLst/>
          </a:prstGeom>
          <a:noFill/>
        </p:spPr>
        <p:txBody>
          <a:bodyPr wrap="none" rtlCol="0">
            <a:spAutoFit/>
          </a:bodyPr>
          <a:lstStyle/>
          <a:p>
            <a:r>
              <a:rPr lang="en-GB" dirty="0"/>
              <a:t>+</a:t>
            </a:r>
          </a:p>
        </p:txBody>
      </p:sp>
      <p:sp>
        <p:nvSpPr>
          <p:cNvPr id="49" name="TextBox 48">
            <a:extLst>
              <a:ext uri="{FF2B5EF4-FFF2-40B4-BE49-F238E27FC236}">
                <a16:creationId xmlns:a16="http://schemas.microsoft.com/office/drawing/2014/main" id="{F554BDFF-B61C-2D4A-9350-E0D812ACB4AC}"/>
              </a:ext>
            </a:extLst>
          </p:cNvPr>
          <p:cNvSpPr txBox="1"/>
          <p:nvPr/>
        </p:nvSpPr>
        <p:spPr>
          <a:xfrm>
            <a:off x="9460171" y="5652635"/>
            <a:ext cx="242374" cy="369332"/>
          </a:xfrm>
          <a:prstGeom prst="rect">
            <a:avLst/>
          </a:prstGeom>
          <a:noFill/>
        </p:spPr>
        <p:txBody>
          <a:bodyPr wrap="none" rtlCol="0">
            <a:spAutoFit/>
          </a:bodyPr>
          <a:lstStyle/>
          <a:p>
            <a:r>
              <a:rPr lang="en-GB" dirty="0"/>
              <a:t>-</a:t>
            </a:r>
          </a:p>
        </p:txBody>
      </p:sp>
    </p:spTree>
    <p:extLst>
      <p:ext uri="{BB962C8B-B14F-4D97-AF65-F5344CB8AC3E}">
        <p14:creationId xmlns:p14="http://schemas.microsoft.com/office/powerpoint/2010/main" val="1182990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D8168-10ED-984C-B36A-2BCB34AC1270}"/>
              </a:ext>
            </a:extLst>
          </p:cNvPr>
          <p:cNvSpPr>
            <a:spLocks noGrp="1"/>
          </p:cNvSpPr>
          <p:nvPr>
            <p:ph type="title"/>
          </p:nvPr>
        </p:nvSpPr>
        <p:spPr/>
        <p:txBody>
          <a:bodyPr/>
          <a:lstStyle/>
          <a:p>
            <a:r>
              <a:rPr lang="en-GB" dirty="0"/>
              <a:t>Experimentation</a:t>
            </a:r>
          </a:p>
        </p:txBody>
      </p:sp>
      <p:sp>
        <p:nvSpPr>
          <p:cNvPr id="3" name="Content Placeholder 2">
            <a:extLst>
              <a:ext uri="{FF2B5EF4-FFF2-40B4-BE49-F238E27FC236}">
                <a16:creationId xmlns:a16="http://schemas.microsoft.com/office/drawing/2014/main" id="{6DD9314C-179F-2649-8479-59E9B125B079}"/>
              </a:ext>
            </a:extLst>
          </p:cNvPr>
          <p:cNvSpPr>
            <a:spLocks noGrp="1"/>
          </p:cNvSpPr>
          <p:nvPr>
            <p:ph idx="1"/>
          </p:nvPr>
        </p:nvSpPr>
        <p:spPr/>
        <p:txBody>
          <a:bodyPr>
            <a:normAutofit fontScale="92500" lnSpcReduction="20000"/>
          </a:bodyPr>
          <a:lstStyle/>
          <a:p>
            <a:r>
              <a:rPr lang="en-GB" dirty="0"/>
              <a:t>Social Context</a:t>
            </a:r>
          </a:p>
          <a:p>
            <a:pPr marL="0" indent="0">
              <a:buNone/>
            </a:pPr>
            <a:r>
              <a:rPr lang="en-GB" dirty="0"/>
              <a:t>In an area with a high average foot traffic, the issue of crime within crowds presents many social issues. It discourages tourists from visiting the site, it dangers the local who must commute here everyday, and the history of the site can never be properly understood.</a:t>
            </a:r>
          </a:p>
          <a:p>
            <a:pPr>
              <a:buFont typeface="Wingdings" pitchFamily="2" charset="2"/>
              <a:buChar char="q"/>
            </a:pPr>
            <a:r>
              <a:rPr lang="en-GB" dirty="0"/>
              <a:t>Experiment</a:t>
            </a:r>
          </a:p>
          <a:p>
            <a:pPr marL="0" indent="0">
              <a:buNone/>
            </a:pPr>
            <a:r>
              <a:rPr lang="en-GB" dirty="0"/>
              <a:t>Study the foot traffic by the subway entrances and the paths underground. Take note of who ”appears” to be a tourist. Find an average for 3 days</a:t>
            </a:r>
          </a:p>
          <a:p>
            <a:pPr>
              <a:buFont typeface="Wingdings" pitchFamily="2" charset="2"/>
              <a:buChar char="§"/>
            </a:pPr>
            <a:r>
              <a:rPr lang="en-GB" dirty="0"/>
              <a:t>Spatial Context</a:t>
            </a:r>
          </a:p>
          <a:p>
            <a:pPr marL="0" indent="0">
              <a:buNone/>
            </a:pPr>
            <a:r>
              <a:rPr lang="en-GB" dirty="0"/>
              <a:t>During peak times the train station becomes highly congested, it is in the congestion where activity such as assault or pick-pocketing take place.</a:t>
            </a:r>
          </a:p>
          <a:p>
            <a:pPr>
              <a:buFont typeface="Wingdings" pitchFamily="2" charset="2"/>
              <a:buChar char="q"/>
            </a:pPr>
            <a:r>
              <a:rPr lang="en-GB" dirty="0"/>
              <a:t>Determine where subway crime is most likely to take place in Union Square and decide size parameters for my intervention</a:t>
            </a:r>
          </a:p>
        </p:txBody>
      </p:sp>
    </p:spTree>
    <p:extLst>
      <p:ext uri="{BB962C8B-B14F-4D97-AF65-F5344CB8AC3E}">
        <p14:creationId xmlns:p14="http://schemas.microsoft.com/office/powerpoint/2010/main" val="170918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278F-3D35-5F4D-8AB1-BFF88B51589C}"/>
              </a:ext>
            </a:extLst>
          </p:cNvPr>
          <p:cNvSpPr>
            <a:spLocks noGrp="1"/>
          </p:cNvSpPr>
          <p:nvPr>
            <p:ph type="title"/>
          </p:nvPr>
        </p:nvSpPr>
        <p:spPr/>
        <p:txBody>
          <a:bodyPr/>
          <a:lstStyle/>
          <a:p>
            <a:r>
              <a:rPr lang="en-GB" dirty="0"/>
              <a:t>Site Map</a:t>
            </a:r>
          </a:p>
        </p:txBody>
      </p:sp>
      <p:sp>
        <p:nvSpPr>
          <p:cNvPr id="3" name="Content Placeholder 2">
            <a:extLst>
              <a:ext uri="{FF2B5EF4-FFF2-40B4-BE49-F238E27FC236}">
                <a16:creationId xmlns:a16="http://schemas.microsoft.com/office/drawing/2014/main" id="{BC7A37A4-8673-7E40-939E-7293A672B4F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603F88C-4317-4149-9854-3B30A7582513}"/>
              </a:ext>
            </a:extLst>
          </p:cNvPr>
          <p:cNvPicPr>
            <a:picLocks noChangeAspect="1"/>
          </p:cNvPicPr>
          <p:nvPr/>
        </p:nvPicPr>
        <p:blipFill>
          <a:blip r:embed="rId2"/>
          <a:stretch>
            <a:fillRect/>
          </a:stretch>
        </p:blipFill>
        <p:spPr>
          <a:xfrm>
            <a:off x="2287058" y="1428750"/>
            <a:ext cx="7770283" cy="4865909"/>
          </a:xfrm>
          <a:prstGeom prst="rect">
            <a:avLst/>
          </a:prstGeom>
        </p:spPr>
      </p:pic>
    </p:spTree>
    <p:extLst>
      <p:ext uri="{BB962C8B-B14F-4D97-AF65-F5344CB8AC3E}">
        <p14:creationId xmlns:p14="http://schemas.microsoft.com/office/powerpoint/2010/main" val="1591670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D01A7-19B7-9E41-855B-006D95EC34F2}"/>
              </a:ext>
            </a:extLst>
          </p:cNvPr>
          <p:cNvSpPr>
            <a:spLocks noGrp="1"/>
          </p:cNvSpPr>
          <p:nvPr>
            <p:ph type="title"/>
          </p:nvPr>
        </p:nvSpPr>
        <p:spPr/>
        <p:txBody>
          <a:bodyPr/>
          <a:lstStyle/>
          <a:p>
            <a:r>
              <a:rPr lang="en-GB" dirty="0"/>
              <a:t>Site Photos</a:t>
            </a:r>
            <a:br>
              <a:rPr lang="en-GB" dirty="0"/>
            </a:br>
            <a:endParaRPr lang="en-GB" dirty="0"/>
          </a:p>
        </p:txBody>
      </p:sp>
      <p:pic>
        <p:nvPicPr>
          <p:cNvPr id="5" name="Content Placeholder 4">
            <a:extLst>
              <a:ext uri="{FF2B5EF4-FFF2-40B4-BE49-F238E27FC236}">
                <a16:creationId xmlns:a16="http://schemas.microsoft.com/office/drawing/2014/main" id="{9C3D3FE0-083E-0948-BF33-7841D28A35FE}"/>
              </a:ext>
            </a:extLst>
          </p:cNvPr>
          <p:cNvPicPr>
            <a:picLocks noGrp="1" noChangeAspect="1"/>
          </p:cNvPicPr>
          <p:nvPr>
            <p:ph idx="1"/>
          </p:nvPr>
        </p:nvPicPr>
        <p:blipFill>
          <a:blip r:embed="rId2"/>
          <a:stretch>
            <a:fillRect/>
          </a:stretch>
        </p:blipFill>
        <p:spPr>
          <a:xfrm>
            <a:off x="1202266" y="1685925"/>
            <a:ext cx="3441700" cy="2581275"/>
          </a:xfrm>
        </p:spPr>
      </p:pic>
      <p:pic>
        <p:nvPicPr>
          <p:cNvPr id="7" name="Picture 6">
            <a:extLst>
              <a:ext uri="{FF2B5EF4-FFF2-40B4-BE49-F238E27FC236}">
                <a16:creationId xmlns:a16="http://schemas.microsoft.com/office/drawing/2014/main" id="{31DD4EC7-B29E-074E-AE87-65CC171A3159}"/>
              </a:ext>
            </a:extLst>
          </p:cNvPr>
          <p:cNvPicPr>
            <a:picLocks noChangeAspect="1"/>
          </p:cNvPicPr>
          <p:nvPr/>
        </p:nvPicPr>
        <p:blipFill>
          <a:blip r:embed="rId3"/>
          <a:stretch>
            <a:fillRect/>
          </a:stretch>
        </p:blipFill>
        <p:spPr>
          <a:xfrm>
            <a:off x="7807714" y="1685925"/>
            <a:ext cx="4049059" cy="2581275"/>
          </a:xfrm>
          <a:prstGeom prst="rect">
            <a:avLst/>
          </a:prstGeom>
        </p:spPr>
      </p:pic>
      <p:pic>
        <p:nvPicPr>
          <p:cNvPr id="9" name="Picture 8">
            <a:extLst>
              <a:ext uri="{FF2B5EF4-FFF2-40B4-BE49-F238E27FC236}">
                <a16:creationId xmlns:a16="http://schemas.microsoft.com/office/drawing/2014/main" id="{7E56F18C-11F4-ED47-AB9F-FC99FBC96166}"/>
              </a:ext>
            </a:extLst>
          </p:cNvPr>
          <p:cNvPicPr>
            <a:picLocks noChangeAspect="1"/>
          </p:cNvPicPr>
          <p:nvPr/>
        </p:nvPicPr>
        <p:blipFill>
          <a:blip r:embed="rId4"/>
          <a:stretch>
            <a:fillRect/>
          </a:stretch>
        </p:blipFill>
        <p:spPr>
          <a:xfrm>
            <a:off x="7863946" y="3810000"/>
            <a:ext cx="4016375" cy="2921000"/>
          </a:xfrm>
          <a:prstGeom prst="rect">
            <a:avLst/>
          </a:prstGeom>
        </p:spPr>
      </p:pic>
      <p:pic>
        <p:nvPicPr>
          <p:cNvPr id="11" name="Picture 10">
            <a:extLst>
              <a:ext uri="{FF2B5EF4-FFF2-40B4-BE49-F238E27FC236}">
                <a16:creationId xmlns:a16="http://schemas.microsoft.com/office/drawing/2014/main" id="{4B2171F8-1B03-8E46-8737-1EDACD3126C0}"/>
              </a:ext>
            </a:extLst>
          </p:cNvPr>
          <p:cNvPicPr>
            <a:picLocks noChangeAspect="1"/>
          </p:cNvPicPr>
          <p:nvPr/>
        </p:nvPicPr>
        <p:blipFill>
          <a:blip r:embed="rId5"/>
          <a:stretch>
            <a:fillRect/>
          </a:stretch>
        </p:blipFill>
        <p:spPr>
          <a:xfrm>
            <a:off x="1704765" y="3683000"/>
            <a:ext cx="4064000" cy="3048000"/>
          </a:xfrm>
          <a:prstGeom prst="rect">
            <a:avLst/>
          </a:prstGeom>
        </p:spPr>
      </p:pic>
      <p:pic>
        <p:nvPicPr>
          <p:cNvPr id="13" name="Picture 12">
            <a:extLst>
              <a:ext uri="{FF2B5EF4-FFF2-40B4-BE49-F238E27FC236}">
                <a16:creationId xmlns:a16="http://schemas.microsoft.com/office/drawing/2014/main" id="{612B341A-E07F-394F-9650-9D3FAF163407}"/>
              </a:ext>
            </a:extLst>
          </p:cNvPr>
          <p:cNvPicPr>
            <a:picLocks noChangeAspect="1"/>
          </p:cNvPicPr>
          <p:nvPr/>
        </p:nvPicPr>
        <p:blipFill>
          <a:blip r:embed="rId6"/>
          <a:stretch>
            <a:fillRect/>
          </a:stretch>
        </p:blipFill>
        <p:spPr>
          <a:xfrm>
            <a:off x="4045369" y="2707216"/>
            <a:ext cx="4101261" cy="2205567"/>
          </a:xfrm>
          <a:prstGeom prst="rect">
            <a:avLst/>
          </a:prstGeom>
        </p:spPr>
      </p:pic>
    </p:spTree>
    <p:extLst>
      <p:ext uri="{BB962C8B-B14F-4D97-AF65-F5344CB8AC3E}">
        <p14:creationId xmlns:p14="http://schemas.microsoft.com/office/powerpoint/2010/main" val="1358114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110A-7D8E-A443-B1F1-06E1DF504796}"/>
              </a:ext>
            </a:extLst>
          </p:cNvPr>
          <p:cNvSpPr>
            <a:spLocks noGrp="1"/>
          </p:cNvSpPr>
          <p:nvPr>
            <p:ph type="title"/>
          </p:nvPr>
        </p:nvSpPr>
        <p:spPr>
          <a:xfrm>
            <a:off x="1088580" y="685800"/>
            <a:ext cx="4495788" cy="1485900"/>
          </a:xfrm>
        </p:spPr>
        <p:txBody>
          <a:bodyPr>
            <a:normAutofit/>
          </a:bodyPr>
          <a:lstStyle/>
          <a:p>
            <a:r>
              <a:rPr lang="en-GB" dirty="0"/>
              <a:t>First Iteration</a:t>
            </a:r>
          </a:p>
        </p:txBody>
      </p:sp>
      <p:sp>
        <p:nvSpPr>
          <p:cNvPr id="3" name="Content Placeholder 2">
            <a:extLst>
              <a:ext uri="{FF2B5EF4-FFF2-40B4-BE49-F238E27FC236}">
                <a16:creationId xmlns:a16="http://schemas.microsoft.com/office/drawing/2014/main" id="{E3CA7709-D216-9842-9657-D09EB927F9E6}"/>
              </a:ext>
            </a:extLst>
          </p:cNvPr>
          <p:cNvSpPr>
            <a:spLocks noGrp="1"/>
          </p:cNvSpPr>
          <p:nvPr>
            <p:ph idx="1"/>
          </p:nvPr>
        </p:nvSpPr>
        <p:spPr>
          <a:xfrm>
            <a:off x="1088579" y="2286000"/>
            <a:ext cx="4495788" cy="3886200"/>
          </a:xfrm>
        </p:spPr>
        <p:txBody>
          <a:bodyPr>
            <a:normAutofit/>
          </a:bodyPr>
          <a:lstStyle/>
          <a:p>
            <a:r>
              <a:rPr lang="en-GB" dirty="0"/>
              <a:t>Historical link to Union Square “Slave Market”</a:t>
            </a:r>
          </a:p>
          <a:p>
            <a:r>
              <a:rPr lang="en-GB" dirty="0"/>
              <a:t>Initially blamed street performers for crimes of assault</a:t>
            </a:r>
          </a:p>
          <a:p>
            <a:r>
              <a:rPr lang="en-GB" dirty="0"/>
              <a:t>Provide incentive to leave people alone for shelter</a:t>
            </a:r>
          </a:p>
          <a:p>
            <a:r>
              <a:rPr lang="en-GB" dirty="0"/>
              <a:t>Idea of booth, stall, or tent – Separate performers from pedestrians</a:t>
            </a:r>
          </a:p>
          <a:p>
            <a:endParaRPr lang="en-GB" dirty="0"/>
          </a:p>
          <a:p>
            <a:endParaRPr lang="en-GB" dirty="0"/>
          </a:p>
        </p:txBody>
      </p:sp>
      <p:pic>
        <p:nvPicPr>
          <p:cNvPr id="6" name="Picture 5">
            <a:extLst>
              <a:ext uri="{FF2B5EF4-FFF2-40B4-BE49-F238E27FC236}">
                <a16:creationId xmlns:a16="http://schemas.microsoft.com/office/drawing/2014/main" id="{C1643F38-8B79-8847-9DC6-90A0A63015A2}"/>
              </a:ext>
            </a:extLst>
          </p:cNvPr>
          <p:cNvPicPr/>
          <p:nvPr/>
        </p:nvPicPr>
        <p:blipFill rotWithShape="1">
          <a:blip r:embed="rId2">
            <a:extLst>
              <a:ext uri="{28A0092B-C50C-407E-A947-70E740481C1C}">
                <a14:useLocalDpi xmlns:a14="http://schemas.microsoft.com/office/drawing/2010/main" val="0"/>
              </a:ext>
            </a:extLst>
          </a:blip>
          <a:srcRect l="13668" r="4" b="4"/>
          <a:stretch/>
        </p:blipFill>
        <p:spPr>
          <a:xfrm>
            <a:off x="6102096" y="4212707"/>
            <a:ext cx="3044952" cy="2645294"/>
          </a:xfrm>
          <a:prstGeom prst="rect">
            <a:avLst/>
          </a:prstGeom>
        </p:spPr>
      </p:pic>
      <p:pic>
        <p:nvPicPr>
          <p:cNvPr id="5" name="Picture 4">
            <a:extLst>
              <a:ext uri="{FF2B5EF4-FFF2-40B4-BE49-F238E27FC236}">
                <a16:creationId xmlns:a16="http://schemas.microsoft.com/office/drawing/2014/main" id="{2CA73E53-3953-FC42-9012-FBA46E119D9D}"/>
              </a:ext>
            </a:extLst>
          </p:cNvPr>
          <p:cNvPicPr/>
          <p:nvPr/>
        </p:nvPicPr>
        <p:blipFill rotWithShape="1">
          <a:blip r:embed="rId3">
            <a:extLst>
              <a:ext uri="{28A0092B-C50C-407E-A947-70E740481C1C}">
                <a14:useLocalDpi xmlns:a14="http://schemas.microsoft.com/office/drawing/2010/main" val="0"/>
              </a:ext>
            </a:extLst>
          </a:blip>
          <a:srcRect l="11642" r="2333" b="-1"/>
          <a:stretch/>
        </p:blipFill>
        <p:spPr>
          <a:xfrm>
            <a:off x="9147049" y="4203287"/>
            <a:ext cx="3044952" cy="2654714"/>
          </a:xfrm>
          <a:prstGeom prst="rect">
            <a:avLst/>
          </a:prstGeom>
        </p:spPr>
      </p:pic>
      <p:pic>
        <p:nvPicPr>
          <p:cNvPr id="4" name="Picture 3">
            <a:extLst>
              <a:ext uri="{FF2B5EF4-FFF2-40B4-BE49-F238E27FC236}">
                <a16:creationId xmlns:a16="http://schemas.microsoft.com/office/drawing/2014/main" id="{A9531335-48C2-6D42-BFEB-674CF4EA6326}"/>
              </a:ext>
            </a:extLst>
          </p:cNvPr>
          <p:cNvPicPr/>
          <p:nvPr/>
        </p:nvPicPr>
        <p:blipFill rotWithShape="1">
          <a:blip r:embed="rId4">
            <a:extLst>
              <a:ext uri="{28A0092B-C50C-407E-A947-70E740481C1C}">
                <a14:useLocalDpi xmlns:a14="http://schemas.microsoft.com/office/drawing/2010/main" val="0"/>
              </a:ext>
            </a:extLst>
          </a:blip>
          <a:srcRect t="9869" r="2" b="2"/>
          <a:stretch/>
        </p:blipFill>
        <p:spPr>
          <a:xfrm>
            <a:off x="6102096" y="10"/>
            <a:ext cx="6089904" cy="4212696"/>
          </a:xfrm>
          <a:prstGeom prst="rect">
            <a:avLst/>
          </a:prstGeom>
        </p:spPr>
      </p:pic>
    </p:spTree>
    <p:extLst>
      <p:ext uri="{BB962C8B-B14F-4D97-AF65-F5344CB8AC3E}">
        <p14:creationId xmlns:p14="http://schemas.microsoft.com/office/powerpoint/2010/main" val="221364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C6BD-0863-0A42-9FB7-60B68711C5A5}"/>
              </a:ext>
            </a:extLst>
          </p:cNvPr>
          <p:cNvSpPr>
            <a:spLocks noGrp="1"/>
          </p:cNvSpPr>
          <p:nvPr>
            <p:ph type="title"/>
          </p:nvPr>
        </p:nvSpPr>
        <p:spPr/>
        <p:txBody>
          <a:bodyPr/>
          <a:lstStyle/>
          <a:p>
            <a:r>
              <a:rPr lang="en-GB" dirty="0"/>
              <a:t>Research Findings</a:t>
            </a:r>
          </a:p>
        </p:txBody>
      </p:sp>
      <p:pic>
        <p:nvPicPr>
          <p:cNvPr id="4" name="Picture 3">
            <a:extLst>
              <a:ext uri="{FF2B5EF4-FFF2-40B4-BE49-F238E27FC236}">
                <a16:creationId xmlns:a16="http://schemas.microsoft.com/office/drawing/2014/main" id="{AF2CF71B-909F-A849-963B-FF37E4CE5C9A}"/>
              </a:ext>
            </a:extLst>
          </p:cNvPr>
          <p:cNvPicPr/>
          <p:nvPr/>
        </p:nvPicPr>
        <p:blipFill>
          <a:blip r:embed="rId2">
            <a:extLst>
              <a:ext uri="{28A0092B-C50C-407E-A947-70E740481C1C}">
                <a14:useLocalDpi xmlns:a14="http://schemas.microsoft.com/office/drawing/2010/main" val="0"/>
              </a:ext>
            </a:extLst>
          </a:blip>
          <a:stretch>
            <a:fillRect/>
          </a:stretch>
        </p:blipFill>
        <p:spPr>
          <a:xfrm>
            <a:off x="728133" y="1314450"/>
            <a:ext cx="7145867" cy="4139235"/>
          </a:xfrm>
          <a:prstGeom prst="rect">
            <a:avLst/>
          </a:prstGeom>
        </p:spPr>
      </p:pic>
      <p:cxnSp>
        <p:nvCxnSpPr>
          <p:cNvPr id="6" name="Straight Connector 5">
            <a:extLst>
              <a:ext uri="{FF2B5EF4-FFF2-40B4-BE49-F238E27FC236}">
                <a16:creationId xmlns:a16="http://schemas.microsoft.com/office/drawing/2014/main" id="{87244D93-4CB0-544E-905B-E47488A6F42D}"/>
              </a:ext>
            </a:extLst>
          </p:cNvPr>
          <p:cNvCxnSpPr>
            <a:cxnSpLocks/>
          </p:cNvCxnSpPr>
          <p:nvPr/>
        </p:nvCxnSpPr>
        <p:spPr>
          <a:xfrm>
            <a:off x="1245232" y="4109240"/>
            <a:ext cx="6442501"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pic>
        <p:nvPicPr>
          <p:cNvPr id="11" name="Picture 10">
            <a:extLst>
              <a:ext uri="{FF2B5EF4-FFF2-40B4-BE49-F238E27FC236}">
                <a16:creationId xmlns:a16="http://schemas.microsoft.com/office/drawing/2014/main" id="{B3478B36-BAEA-ED48-80AB-EB6B0D377DE2}"/>
              </a:ext>
            </a:extLst>
          </p:cNvPr>
          <p:cNvPicPr/>
          <p:nvPr/>
        </p:nvPicPr>
        <p:blipFill>
          <a:blip r:embed="rId3">
            <a:extLst>
              <a:ext uri="{28A0092B-C50C-407E-A947-70E740481C1C}">
                <a14:useLocalDpi xmlns:a14="http://schemas.microsoft.com/office/drawing/2010/main" val="0"/>
              </a:ext>
            </a:extLst>
          </a:blip>
          <a:stretch>
            <a:fillRect/>
          </a:stretch>
        </p:blipFill>
        <p:spPr>
          <a:xfrm>
            <a:off x="7687733" y="486963"/>
            <a:ext cx="4997451" cy="2653507"/>
          </a:xfrm>
          <a:prstGeom prst="rect">
            <a:avLst/>
          </a:prstGeom>
        </p:spPr>
      </p:pic>
      <p:pic>
        <p:nvPicPr>
          <p:cNvPr id="12" name="Picture 11">
            <a:extLst>
              <a:ext uri="{FF2B5EF4-FFF2-40B4-BE49-F238E27FC236}">
                <a16:creationId xmlns:a16="http://schemas.microsoft.com/office/drawing/2014/main" id="{382308B7-268D-C44E-A4D3-9F862559410E}"/>
              </a:ext>
            </a:extLst>
          </p:cNvPr>
          <p:cNvPicPr/>
          <p:nvPr/>
        </p:nvPicPr>
        <p:blipFill>
          <a:blip r:embed="rId4">
            <a:extLst>
              <a:ext uri="{28A0092B-C50C-407E-A947-70E740481C1C}">
                <a14:useLocalDpi xmlns:a14="http://schemas.microsoft.com/office/drawing/2010/main" val="0"/>
              </a:ext>
            </a:extLst>
          </a:blip>
          <a:stretch>
            <a:fillRect/>
          </a:stretch>
        </p:blipFill>
        <p:spPr>
          <a:xfrm>
            <a:off x="6096000" y="4204490"/>
            <a:ext cx="5727700" cy="2922270"/>
          </a:xfrm>
          <a:prstGeom prst="rect">
            <a:avLst/>
          </a:prstGeom>
        </p:spPr>
      </p:pic>
    </p:spTree>
    <p:extLst>
      <p:ext uri="{BB962C8B-B14F-4D97-AF65-F5344CB8AC3E}">
        <p14:creationId xmlns:p14="http://schemas.microsoft.com/office/powerpoint/2010/main" val="2718888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536265-0A95-9645-95F5-C96EEAEC1DD4}"/>
              </a:ext>
            </a:extLst>
          </p:cNvPr>
          <p:cNvPicPr/>
          <p:nvPr/>
        </p:nvPicPr>
        <p:blipFill>
          <a:blip r:embed="rId2">
            <a:extLst>
              <a:ext uri="{28A0092B-C50C-407E-A947-70E740481C1C}">
                <a14:useLocalDpi xmlns:a14="http://schemas.microsoft.com/office/drawing/2010/main" val="0"/>
              </a:ext>
            </a:extLst>
          </a:blip>
          <a:stretch>
            <a:fillRect/>
          </a:stretch>
        </p:blipFill>
        <p:spPr>
          <a:xfrm>
            <a:off x="907428" y="478205"/>
            <a:ext cx="5596890" cy="2855595"/>
          </a:xfrm>
          <a:prstGeom prst="rect">
            <a:avLst/>
          </a:prstGeom>
        </p:spPr>
      </p:pic>
      <p:pic>
        <p:nvPicPr>
          <p:cNvPr id="5" name="Picture 4">
            <a:extLst>
              <a:ext uri="{FF2B5EF4-FFF2-40B4-BE49-F238E27FC236}">
                <a16:creationId xmlns:a16="http://schemas.microsoft.com/office/drawing/2014/main" id="{0DC3A150-6718-614F-B6BF-6D00965897A6}"/>
              </a:ext>
            </a:extLst>
          </p:cNvPr>
          <p:cNvPicPr/>
          <p:nvPr/>
        </p:nvPicPr>
        <p:blipFill>
          <a:blip r:embed="rId3">
            <a:extLst>
              <a:ext uri="{28A0092B-C50C-407E-A947-70E740481C1C}">
                <a14:useLocalDpi xmlns:a14="http://schemas.microsoft.com/office/drawing/2010/main" val="0"/>
              </a:ext>
            </a:extLst>
          </a:blip>
          <a:stretch>
            <a:fillRect/>
          </a:stretch>
        </p:blipFill>
        <p:spPr>
          <a:xfrm>
            <a:off x="5941483" y="961714"/>
            <a:ext cx="5727700" cy="2711450"/>
          </a:xfrm>
          <a:prstGeom prst="rect">
            <a:avLst/>
          </a:prstGeom>
        </p:spPr>
      </p:pic>
      <p:pic>
        <p:nvPicPr>
          <p:cNvPr id="6" name="Picture 5">
            <a:extLst>
              <a:ext uri="{FF2B5EF4-FFF2-40B4-BE49-F238E27FC236}">
                <a16:creationId xmlns:a16="http://schemas.microsoft.com/office/drawing/2014/main" id="{E6A16CE3-15DC-8148-BDB1-FE538A8625F0}"/>
              </a:ext>
            </a:extLst>
          </p:cNvPr>
          <p:cNvPicPr/>
          <p:nvPr/>
        </p:nvPicPr>
        <p:blipFill>
          <a:blip r:embed="rId4">
            <a:extLst>
              <a:ext uri="{28A0092B-C50C-407E-A947-70E740481C1C}">
                <a14:useLocalDpi xmlns:a14="http://schemas.microsoft.com/office/drawing/2010/main" val="0"/>
              </a:ext>
            </a:extLst>
          </a:blip>
          <a:stretch>
            <a:fillRect/>
          </a:stretch>
        </p:blipFill>
        <p:spPr>
          <a:xfrm>
            <a:off x="213783" y="3429000"/>
            <a:ext cx="5727700" cy="2917825"/>
          </a:xfrm>
          <a:prstGeom prst="rect">
            <a:avLst/>
          </a:prstGeom>
        </p:spPr>
      </p:pic>
      <p:pic>
        <p:nvPicPr>
          <p:cNvPr id="7" name="Picture 6">
            <a:extLst>
              <a:ext uri="{FF2B5EF4-FFF2-40B4-BE49-F238E27FC236}">
                <a16:creationId xmlns:a16="http://schemas.microsoft.com/office/drawing/2014/main" id="{72257301-B661-5A40-A01B-02D507270F74}"/>
              </a:ext>
            </a:extLst>
          </p:cNvPr>
          <p:cNvPicPr/>
          <p:nvPr/>
        </p:nvPicPr>
        <p:blipFill>
          <a:blip r:embed="rId5">
            <a:extLst>
              <a:ext uri="{28A0092B-C50C-407E-A947-70E740481C1C}">
                <a14:useLocalDpi xmlns:a14="http://schemas.microsoft.com/office/drawing/2010/main" val="0"/>
              </a:ext>
            </a:extLst>
          </a:blip>
          <a:stretch>
            <a:fillRect/>
          </a:stretch>
        </p:blipFill>
        <p:spPr>
          <a:xfrm>
            <a:off x="5941483" y="3619400"/>
            <a:ext cx="5727700" cy="2922270"/>
          </a:xfrm>
          <a:prstGeom prst="rect">
            <a:avLst/>
          </a:prstGeom>
        </p:spPr>
      </p:pic>
    </p:spTree>
    <p:extLst>
      <p:ext uri="{BB962C8B-B14F-4D97-AF65-F5344CB8AC3E}">
        <p14:creationId xmlns:p14="http://schemas.microsoft.com/office/powerpoint/2010/main" val="89729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2CB8-A498-F24C-BF16-0A0413EABF28}"/>
              </a:ext>
            </a:extLst>
          </p:cNvPr>
          <p:cNvSpPr>
            <a:spLocks noGrp="1"/>
          </p:cNvSpPr>
          <p:nvPr>
            <p:ph type="title"/>
          </p:nvPr>
        </p:nvSpPr>
        <p:spPr/>
        <p:txBody>
          <a:bodyPr/>
          <a:lstStyle/>
          <a:p>
            <a:r>
              <a:rPr lang="en-GB" dirty="0"/>
              <a:t>Research Findings</a:t>
            </a:r>
          </a:p>
        </p:txBody>
      </p:sp>
      <p:sp>
        <p:nvSpPr>
          <p:cNvPr id="3" name="Content Placeholder 2">
            <a:extLst>
              <a:ext uri="{FF2B5EF4-FFF2-40B4-BE49-F238E27FC236}">
                <a16:creationId xmlns:a16="http://schemas.microsoft.com/office/drawing/2014/main" id="{C39974D6-16AE-9646-85A2-92770FC6EE8A}"/>
              </a:ext>
            </a:extLst>
          </p:cNvPr>
          <p:cNvSpPr>
            <a:spLocks noGrp="1"/>
          </p:cNvSpPr>
          <p:nvPr>
            <p:ph idx="1"/>
          </p:nvPr>
        </p:nvSpPr>
        <p:spPr/>
        <p:txBody>
          <a:bodyPr/>
          <a:lstStyle/>
          <a:p>
            <a:r>
              <a:rPr lang="en-GB" dirty="0"/>
              <a:t>Crime is random and violent crime is not committed by street performers</a:t>
            </a:r>
          </a:p>
          <a:p>
            <a:r>
              <a:rPr lang="en-GB" dirty="0"/>
              <a:t>The locations of these crimes are at areas of high congestion or train platforms</a:t>
            </a:r>
          </a:p>
          <a:p>
            <a:r>
              <a:rPr lang="en-GB" dirty="0"/>
              <a:t>The crimes do not appear to be premeditated</a:t>
            </a:r>
          </a:p>
          <a:p>
            <a:r>
              <a:rPr lang="en-GB" dirty="0"/>
              <a:t>Men are the more common perpetrators</a:t>
            </a:r>
          </a:p>
          <a:p>
            <a:pPr marL="0" indent="0">
              <a:buNone/>
            </a:pPr>
            <a:r>
              <a:rPr lang="en-GB" dirty="0"/>
              <a:t>Therefore</a:t>
            </a:r>
          </a:p>
          <a:p>
            <a:pPr>
              <a:buFont typeface="Wingdings" pitchFamily="2" charset="2"/>
              <a:buChar char="ü"/>
            </a:pPr>
            <a:r>
              <a:rPr lang="en-GB" dirty="0"/>
              <a:t>The booth intervention fails</a:t>
            </a:r>
          </a:p>
          <a:p>
            <a:pPr>
              <a:buFont typeface="Wingdings" pitchFamily="2" charset="2"/>
              <a:buChar char="ü"/>
            </a:pPr>
            <a:r>
              <a:rPr lang="en-GB" dirty="0"/>
              <a:t>Project needs to intervene directly at the crime</a:t>
            </a:r>
          </a:p>
          <a:p>
            <a:pPr>
              <a:buFont typeface="Wingdings" pitchFamily="2" charset="2"/>
              <a:buChar char="ü"/>
            </a:pPr>
            <a:r>
              <a:rPr lang="en-GB" dirty="0"/>
              <a:t>Must be long lasting</a:t>
            </a:r>
          </a:p>
          <a:p>
            <a:endParaRPr lang="en-GB" dirty="0"/>
          </a:p>
        </p:txBody>
      </p:sp>
    </p:spTree>
    <p:extLst>
      <p:ext uri="{BB962C8B-B14F-4D97-AF65-F5344CB8AC3E}">
        <p14:creationId xmlns:p14="http://schemas.microsoft.com/office/powerpoint/2010/main" val="1746619461"/>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1359</TotalTime>
  <Words>457</Words>
  <Application>Microsoft Macintosh PowerPoint</Application>
  <PresentationFormat>Widescreen</PresentationFormat>
  <Paragraphs>56</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Franklin Gothic Book</vt:lpstr>
      <vt:lpstr>Wingdings</vt:lpstr>
      <vt:lpstr>Crop</vt:lpstr>
      <vt:lpstr>Bridge 5: final studio project</vt:lpstr>
      <vt:lpstr>Purpose</vt:lpstr>
      <vt:lpstr>Experimentation</vt:lpstr>
      <vt:lpstr>Site Map</vt:lpstr>
      <vt:lpstr>Site Photos </vt:lpstr>
      <vt:lpstr>First Iteration</vt:lpstr>
      <vt:lpstr>Research Findings</vt:lpstr>
      <vt:lpstr>PowerPoint Presentation</vt:lpstr>
      <vt:lpstr>Research Findings</vt:lpstr>
      <vt:lpstr>Final Iteration</vt:lpstr>
      <vt:lpstr>Final Model</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Bridge 5: final studio project</dc:title>
  <dc:creator>Anjolaoluwa Durotoye</dc:creator>
  <cp:lastModifiedBy>Anjolaoluwa Durotoye</cp:lastModifiedBy>
  <cp:revision>4</cp:revision>
  <dcterms:created xsi:type="dcterms:W3CDTF">2019-05-09T18:46:56Z</dcterms:created>
  <dcterms:modified xsi:type="dcterms:W3CDTF">2019-05-10T17:26:37Z</dcterms:modified>
</cp:coreProperties>
</file>