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00" r:id="rId1"/>
  </p:sldMasterIdLst>
  <p:notesMasterIdLst>
    <p:notesMasterId r:id="rId17"/>
  </p:notesMasterIdLst>
  <p:sldIdLst>
    <p:sldId id="256" r:id="rId2"/>
    <p:sldId id="257" r:id="rId3"/>
    <p:sldId id="262" r:id="rId4"/>
    <p:sldId id="267" r:id="rId5"/>
    <p:sldId id="259" r:id="rId6"/>
    <p:sldId id="258" r:id="rId7"/>
    <p:sldId id="260" r:id="rId8"/>
    <p:sldId id="266" r:id="rId9"/>
    <p:sldId id="261" r:id="rId10"/>
    <p:sldId id="268" r:id="rId11"/>
    <p:sldId id="270" r:id="rId12"/>
    <p:sldId id="263" r:id="rId13"/>
    <p:sldId id="264" r:id="rId14"/>
    <p:sldId id="265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/>
    <p:restoredTop sz="95807"/>
  </p:normalViewPr>
  <p:slideViewPr>
    <p:cSldViewPr snapToGrid="0" snapToObjects="1">
      <p:cViewPr>
        <p:scale>
          <a:sx n="84" d="100"/>
          <a:sy n="84" d="100"/>
        </p:scale>
        <p:origin x="37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F0F77-5BE8-A741-8008-F2AF49F490AA}" type="datetimeFigureOut">
              <a:rPr lang="en-US" smtClean="0"/>
              <a:t>3/13/21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8B0C3-5AD4-8340-84B8-BCB3D73A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7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7768-44D1-AF45-91B3-1E8E4CC287CB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9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3445-C788-7148-842F-BD6EEBF0F426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5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4EB6-2241-5848-84C5-0F51FCD156EE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8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85BD4-1C3B-3142-850C-2976D9CF8399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A54F-74E0-9749-9F12-E59581DD50FF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A438-3078-EE43-9C69-23DDB7808CF8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EA3E2-2B2E-1A44-8FAA-D6C702E26BF6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0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36CA-95D0-814B-99A5-961290C2B697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7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48EB-6741-EC44-BC2A-CE55D8806AF7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0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87A-D937-F943-AF20-CB8A7E911A3D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0CD32-CCE0-3247-A383-C4DC936E1861}" type="datetime2">
              <a:rPr lang="en-US" smtClean="0"/>
              <a:t>Saturday, March 13,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CDBFE269-BB83-484D-9BD9-71ACA31C9D47}" type="datetime2">
              <a:rPr lang="en-US" smtClean="0"/>
              <a:t>Saturday, March 13,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55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wire&#10;&#10;Description automatically generated with medium confidence">
            <a:extLst>
              <a:ext uri="{FF2B5EF4-FFF2-40B4-BE49-F238E27FC236}">
                <a16:creationId xmlns:a16="http://schemas.microsoft.com/office/drawing/2014/main" id="{873B31AC-23AA-411B-BD7E-F04CC8EC6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4" r="15978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F8D5B-9781-3744-BFC7-656000CEC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9160" y="2549709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#NYFW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3EEA-64A0-F742-9182-2E62D4050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4" y="355001"/>
            <a:ext cx="2937753" cy="782031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Fashion Public Relations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93732E-F616-B747-A7D3-0CD75C8A8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314" y="4796109"/>
            <a:ext cx="6378408" cy="2061463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156B8CB-858D-8248-A446-9BECB3A044DC}"/>
              </a:ext>
            </a:extLst>
          </p:cNvPr>
          <p:cNvSpPr txBox="1">
            <a:spLocks/>
          </p:cNvSpPr>
          <p:nvPr/>
        </p:nvSpPr>
        <p:spPr>
          <a:xfrm>
            <a:off x="159996" y="691920"/>
            <a:ext cx="2937753" cy="160022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Vanessa </a:t>
            </a:r>
            <a:r>
              <a:rPr lang="en-US" dirty="0" err="1">
                <a:solidFill>
                  <a:schemeClr val="bg1"/>
                </a:solidFill>
              </a:rPr>
              <a:t>Nefve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07401F1E-3028-724B-9BD3-850AAF5C9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72" y="-89080"/>
            <a:ext cx="2452745" cy="3678638"/>
          </a:xfrm>
          <a:prstGeom prst="rect">
            <a:avLst/>
          </a:prstGeom>
        </p:spPr>
      </p:pic>
      <p:pic>
        <p:nvPicPr>
          <p:cNvPr id="17" name="Picture 16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7282EBCB-0B71-AE41-AF3A-26C17528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750" y="746016"/>
            <a:ext cx="2562997" cy="3710483"/>
          </a:xfrm>
          <a:prstGeom prst="rect">
            <a:avLst/>
          </a:prstGeom>
        </p:spPr>
      </p:pic>
      <p:pic>
        <p:nvPicPr>
          <p:cNvPr id="18" name="Picture 17" descr="A picture containing building, outdoor, doll, stone&#10;&#10;Description automatically generated">
            <a:extLst>
              <a:ext uri="{FF2B5EF4-FFF2-40B4-BE49-F238E27FC236}">
                <a16:creationId xmlns:a16="http://schemas.microsoft.com/office/drawing/2014/main" id="{14505F70-BCDA-C543-9568-1B9913725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379" y="-202046"/>
            <a:ext cx="2543878" cy="3639955"/>
          </a:xfrm>
          <a:prstGeom prst="rect">
            <a:avLst/>
          </a:prstGeom>
        </p:spPr>
      </p:pic>
      <p:pic>
        <p:nvPicPr>
          <p:cNvPr id="19" name="Picture 18" descr="A picture containing person, suit, standing, trouser&#10;&#10;Description automatically generated">
            <a:extLst>
              <a:ext uri="{FF2B5EF4-FFF2-40B4-BE49-F238E27FC236}">
                <a16:creationId xmlns:a16="http://schemas.microsoft.com/office/drawing/2014/main" id="{BACFCA79-B537-294B-A9F0-13BBEC43D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94" y="3768521"/>
            <a:ext cx="2511655" cy="35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6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74E8-0895-E948-B441-C304A116D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459" y="391887"/>
            <a:ext cx="6197082" cy="630376"/>
          </a:xfrm>
        </p:spPr>
        <p:txBody>
          <a:bodyPr>
            <a:normAutofit fontScale="90000"/>
          </a:bodyPr>
          <a:lstStyle/>
          <a:p>
            <a:r>
              <a:rPr lang="en-US" dirty="0"/>
              <a:t>Let’s get Western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E0336-FCD7-E346-A7DD-56C1ECBF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8</a:t>
            </a:r>
          </a:p>
        </p:txBody>
      </p:sp>
      <p:pic>
        <p:nvPicPr>
          <p:cNvPr id="5" name="Picture 4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02A06E9B-BDCD-794F-A692-35219F7C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923" y="1390613"/>
            <a:ext cx="2487581" cy="355483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477347E-D771-D54F-9867-FD60817A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" y="4963107"/>
            <a:ext cx="2070100" cy="685800"/>
          </a:xfrm>
          <a:prstGeom prst="rect">
            <a:avLst/>
          </a:prstGeom>
        </p:spPr>
      </p:pic>
      <p:pic>
        <p:nvPicPr>
          <p:cNvPr id="8" name="Picture 7" descr="A picture containing indoor, floor, person, curtain&#10;&#10;Description automatically generated">
            <a:extLst>
              <a:ext uri="{FF2B5EF4-FFF2-40B4-BE49-F238E27FC236}">
                <a16:creationId xmlns:a16="http://schemas.microsoft.com/office/drawing/2014/main" id="{50440E54-D9E0-6D4F-BEEB-427ABFF66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58" y="1349484"/>
            <a:ext cx="2864498" cy="355483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2FD14D0-DE7B-3348-9328-EAD00C0F7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755" y="5000453"/>
            <a:ext cx="2312667" cy="550635"/>
          </a:xfrm>
          <a:prstGeom prst="rect">
            <a:avLst/>
          </a:prstGeom>
        </p:spPr>
      </p:pic>
      <p:pic>
        <p:nvPicPr>
          <p:cNvPr id="12" name="Picture 11" descr="A picture containing person, suit, standing, trouser&#10;&#10;Description automatically generated">
            <a:extLst>
              <a:ext uri="{FF2B5EF4-FFF2-40B4-BE49-F238E27FC236}">
                <a16:creationId xmlns:a16="http://schemas.microsoft.com/office/drawing/2014/main" id="{5E0E9615-7171-2644-AA0A-FE4371AB8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082" y="1349484"/>
            <a:ext cx="2511655" cy="3554834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9DCDF39-81B2-C447-AC02-6457CA056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750" y="4926434"/>
            <a:ext cx="1739122" cy="778028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24FB380E-47F7-6749-B879-ECC63FAFE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121" y="1353940"/>
            <a:ext cx="2511655" cy="359150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20A1A63-AE6A-AC49-9361-BAE8FD8DB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0661" y="5047611"/>
            <a:ext cx="2448115" cy="405019"/>
          </a:xfrm>
          <a:prstGeom prst="rect">
            <a:avLst/>
          </a:prstGeom>
        </p:spPr>
      </p:pic>
      <p:pic>
        <p:nvPicPr>
          <p:cNvPr id="20" name="Picture 19" descr="A person in a suit holding a sword&#10;&#10;Description automatically generated with low confidence">
            <a:extLst>
              <a:ext uri="{FF2B5EF4-FFF2-40B4-BE49-F238E27FC236}">
                <a16:creationId xmlns:a16="http://schemas.microsoft.com/office/drawing/2014/main" id="{BFDA5EBD-89FF-8E4D-8ED9-E0D03DACEB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9042" y="1349616"/>
            <a:ext cx="2524237" cy="3554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D9CD69-3C67-5C40-9F56-5BD73F33C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1643" y="4959511"/>
            <a:ext cx="1739123" cy="52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3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EA7F1D-6737-4609-94CE-0E7C0CED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0FCA68-3497-4CB3-8C25-B6AE87EFE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4">
                  <a:alpha val="61000"/>
                </a:schemeClr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A3DC6B-18DE-4588-B321-8101DED54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0357" y="0"/>
            <a:ext cx="11711642" cy="6857998"/>
          </a:xfrm>
          <a:prstGeom prst="rect">
            <a:avLst/>
          </a:prstGeom>
          <a:gradFill>
            <a:gsLst>
              <a:gs pos="6000">
                <a:schemeClr val="accent6">
                  <a:lumMod val="75000"/>
                  <a:alpha val="93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A34BCD-93B4-45FF-9448-87F7C4311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1494"/>
            <a:ext cx="8153399" cy="6399306"/>
          </a:xfrm>
          <a:prstGeom prst="rect">
            <a:avLst/>
          </a:prstGeom>
          <a:gradFill>
            <a:gsLst>
              <a:gs pos="22000">
                <a:schemeClr val="accent2">
                  <a:alpha val="68000"/>
                </a:schemeClr>
              </a:gs>
              <a:gs pos="99000">
                <a:schemeClr val="accent5"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F7F8F0-28A9-4A24-96A8-E5E423FBF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EE5410-5DAB-442C-8E7B-CDAB35E75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3"/>
            <a:ext cx="12191999" cy="4399229"/>
          </a:xfrm>
          <a:prstGeom prst="rect">
            <a:avLst/>
          </a:prstGeom>
          <a:gradFill>
            <a:gsLst>
              <a:gs pos="22000">
                <a:schemeClr val="accent2">
                  <a:alpha val="49000"/>
                </a:schemeClr>
              </a:gs>
              <a:gs pos="99000">
                <a:schemeClr val="accent5">
                  <a:alpha val="62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B43FB-6DC8-E242-834A-96B7B9EA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323" y="3498259"/>
            <a:ext cx="9194096" cy="1305321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4400" spc="750" dirty="0">
                <a:solidFill>
                  <a:schemeClr val="bg1"/>
                </a:solidFill>
              </a:rPr>
              <a:t>Editors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B4B055-5567-E74A-BCBD-7B945FCE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6588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F6EEE-F294-8A4E-8579-7FE04E3D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10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EABD8A-0C6F-7243-9EE6-FB9A0A6BD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27333"/>
              </p:ext>
            </p:extLst>
          </p:nvPr>
        </p:nvGraphicFramePr>
        <p:xfrm>
          <a:off x="496593" y="0"/>
          <a:ext cx="11198814" cy="6409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469">
                  <a:extLst>
                    <a:ext uri="{9D8B030D-6E8A-4147-A177-3AD203B41FA5}">
                      <a16:colId xmlns:a16="http://schemas.microsoft.com/office/drawing/2014/main" val="4055214911"/>
                    </a:ext>
                  </a:extLst>
                </a:gridCol>
                <a:gridCol w="1866469">
                  <a:extLst>
                    <a:ext uri="{9D8B030D-6E8A-4147-A177-3AD203B41FA5}">
                      <a16:colId xmlns:a16="http://schemas.microsoft.com/office/drawing/2014/main" val="684809510"/>
                    </a:ext>
                  </a:extLst>
                </a:gridCol>
                <a:gridCol w="1866469">
                  <a:extLst>
                    <a:ext uri="{9D8B030D-6E8A-4147-A177-3AD203B41FA5}">
                      <a16:colId xmlns:a16="http://schemas.microsoft.com/office/drawing/2014/main" val="2915748838"/>
                    </a:ext>
                  </a:extLst>
                </a:gridCol>
                <a:gridCol w="1866469">
                  <a:extLst>
                    <a:ext uri="{9D8B030D-6E8A-4147-A177-3AD203B41FA5}">
                      <a16:colId xmlns:a16="http://schemas.microsoft.com/office/drawing/2014/main" val="2137064682"/>
                    </a:ext>
                  </a:extLst>
                </a:gridCol>
                <a:gridCol w="1866469">
                  <a:extLst>
                    <a:ext uri="{9D8B030D-6E8A-4147-A177-3AD203B41FA5}">
                      <a16:colId xmlns:a16="http://schemas.microsoft.com/office/drawing/2014/main" val="2967055646"/>
                    </a:ext>
                  </a:extLst>
                </a:gridCol>
                <a:gridCol w="1866469">
                  <a:extLst>
                    <a:ext uri="{9D8B030D-6E8A-4147-A177-3AD203B41FA5}">
                      <a16:colId xmlns:a16="http://schemas.microsoft.com/office/drawing/2014/main" val="1000797296"/>
                    </a:ext>
                  </a:extLst>
                </a:gridCol>
              </a:tblGrid>
              <a:tr h="884907">
                <a:tc>
                  <a:txBody>
                    <a:bodyPr/>
                    <a:lstStyle/>
                    <a:p>
                      <a:r>
                        <a:rPr lang="en-US" dirty="0"/>
                        <a:t>Editors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7106"/>
                  </a:ext>
                </a:extLst>
              </a:tr>
              <a:tr h="764724">
                <a:tc>
                  <a:txBody>
                    <a:bodyPr/>
                    <a:lstStyle/>
                    <a:p>
                      <a:r>
                        <a:rPr lang="en-US" dirty="0"/>
                        <a:t>Lockwood,</a:t>
                      </a:r>
                    </a:p>
                    <a:p>
                      <a:r>
                        <a:rPr lang="en-US" dirty="0"/>
                        <a:t>Lisa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Racial Equality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</a:t>
                      </a:r>
                      <a:r>
                        <a:rPr lang="en-US" dirty="0" err="1"/>
                        <a:t>Sak’s</a:t>
                      </a:r>
                      <a:r>
                        <a:rPr lang="en-US" dirty="0"/>
                        <a:t> Champaign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Banana Republic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Fashion equality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Diversity Fashion Council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23013"/>
                  </a:ext>
                </a:extLst>
              </a:tr>
              <a:tr h="764724">
                <a:tc>
                  <a:txBody>
                    <a:bodyPr/>
                    <a:lstStyle/>
                    <a:p>
                      <a:r>
                        <a:rPr lang="en-US" dirty="0"/>
                        <a:t>Moore,</a:t>
                      </a:r>
                    </a:p>
                    <a:p>
                      <a:r>
                        <a:rPr lang="en-US" dirty="0"/>
                        <a:t>Booth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NYFW Chaos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08507"/>
                  </a:ext>
                </a:extLst>
              </a:tr>
              <a:tr h="764724">
                <a:tc>
                  <a:txBody>
                    <a:bodyPr/>
                    <a:lstStyle/>
                    <a:p>
                      <a:r>
                        <a:rPr lang="en-US" dirty="0" err="1"/>
                        <a:t>Feitelberg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Rosemary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 (on Fashion) -Pantone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Al Weiwei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Stormy Weather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Peter </a:t>
                      </a:r>
                      <a:r>
                        <a:rPr lang="en-US" dirty="0" err="1"/>
                        <a:t>Som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Black in Fashion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66936"/>
                  </a:ext>
                </a:extLst>
              </a:tr>
              <a:tr h="764724">
                <a:tc>
                  <a:txBody>
                    <a:bodyPr/>
                    <a:lstStyle/>
                    <a:p>
                      <a:r>
                        <a:rPr lang="en-US" dirty="0" err="1"/>
                        <a:t>Moin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David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Rita 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Exclusive- Century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Winter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92192"/>
                  </a:ext>
                </a:extLst>
              </a:tr>
              <a:tr h="936694">
                <a:tc>
                  <a:txBody>
                    <a:bodyPr/>
                    <a:lstStyle/>
                    <a:p>
                      <a:r>
                        <a:rPr lang="en-US" dirty="0"/>
                        <a:t>Zhang,</a:t>
                      </a:r>
                    </a:p>
                    <a:p>
                      <a:r>
                        <a:rPr lang="en-US" dirty="0" err="1"/>
                        <a:t>Tianwei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China Gala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Accessories- Sneaker Exhibition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Ones to watch- LFW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38293"/>
                  </a:ext>
                </a:extLst>
              </a:tr>
              <a:tr h="764724">
                <a:tc>
                  <a:txBody>
                    <a:bodyPr/>
                    <a:lstStyle/>
                    <a:p>
                      <a:r>
                        <a:rPr lang="en-US" dirty="0" err="1"/>
                        <a:t>Manso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James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Beauty- trends insight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Beauty- Vergara Beauty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825385"/>
                  </a:ext>
                </a:extLst>
              </a:tr>
              <a:tr h="764724">
                <a:tc>
                  <a:txBody>
                    <a:bodyPr/>
                    <a:lstStyle/>
                    <a:p>
                      <a:r>
                        <a:rPr lang="en-US" dirty="0"/>
                        <a:t>Weil,</a:t>
                      </a:r>
                    </a:p>
                    <a:p>
                      <a:r>
                        <a:rPr lang="en-US" dirty="0"/>
                        <a:t>Jennifer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Beauty- Dior’s ’Nose’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Beauty- </a:t>
                      </a:r>
                      <a:r>
                        <a:rPr lang="en-US" dirty="0" err="1"/>
                        <a:t>Asias</a:t>
                      </a:r>
                      <a:r>
                        <a:rPr lang="en-US" dirty="0"/>
                        <a:t> Shoppers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</a:t>
                      </a:r>
                      <a:r>
                        <a:rPr lang="en-US" dirty="0" err="1"/>
                        <a:t>Paule</a:t>
                      </a:r>
                      <a:r>
                        <a:rPr lang="en-US" dirty="0"/>
                        <a:t>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3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80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7F28A-984E-D24C-AF9B-B411C3EA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11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EC53A7-17B4-6246-B1CA-6A0C6F223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751388"/>
              </p:ext>
            </p:extLst>
          </p:nvPr>
        </p:nvGraphicFramePr>
        <p:xfrm>
          <a:off x="468930" y="0"/>
          <a:ext cx="11326830" cy="6409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805">
                  <a:extLst>
                    <a:ext uri="{9D8B030D-6E8A-4147-A177-3AD203B41FA5}">
                      <a16:colId xmlns:a16="http://schemas.microsoft.com/office/drawing/2014/main" val="4055214911"/>
                    </a:ext>
                  </a:extLst>
                </a:gridCol>
                <a:gridCol w="1887805">
                  <a:extLst>
                    <a:ext uri="{9D8B030D-6E8A-4147-A177-3AD203B41FA5}">
                      <a16:colId xmlns:a16="http://schemas.microsoft.com/office/drawing/2014/main" val="684809510"/>
                    </a:ext>
                  </a:extLst>
                </a:gridCol>
                <a:gridCol w="1887805">
                  <a:extLst>
                    <a:ext uri="{9D8B030D-6E8A-4147-A177-3AD203B41FA5}">
                      <a16:colId xmlns:a16="http://schemas.microsoft.com/office/drawing/2014/main" val="2915748838"/>
                    </a:ext>
                  </a:extLst>
                </a:gridCol>
                <a:gridCol w="1887805">
                  <a:extLst>
                    <a:ext uri="{9D8B030D-6E8A-4147-A177-3AD203B41FA5}">
                      <a16:colId xmlns:a16="http://schemas.microsoft.com/office/drawing/2014/main" val="2137064682"/>
                    </a:ext>
                  </a:extLst>
                </a:gridCol>
                <a:gridCol w="1887805">
                  <a:extLst>
                    <a:ext uri="{9D8B030D-6E8A-4147-A177-3AD203B41FA5}">
                      <a16:colId xmlns:a16="http://schemas.microsoft.com/office/drawing/2014/main" val="2967055646"/>
                    </a:ext>
                  </a:extLst>
                </a:gridCol>
                <a:gridCol w="1887805">
                  <a:extLst>
                    <a:ext uri="{9D8B030D-6E8A-4147-A177-3AD203B41FA5}">
                      <a16:colId xmlns:a16="http://schemas.microsoft.com/office/drawing/2014/main" val="1000797296"/>
                    </a:ext>
                  </a:extLst>
                </a:gridCol>
              </a:tblGrid>
              <a:tr h="851367">
                <a:tc>
                  <a:txBody>
                    <a:bodyPr/>
                    <a:lstStyle/>
                    <a:p>
                      <a:r>
                        <a:rPr lang="en-US" dirty="0"/>
                        <a:t>Editors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7106"/>
                  </a:ext>
                </a:extLst>
              </a:tr>
              <a:tr h="735738">
                <a:tc>
                  <a:txBody>
                    <a:bodyPr/>
                    <a:lstStyle/>
                    <a:p>
                      <a:r>
                        <a:rPr lang="en-US" dirty="0"/>
                        <a:t>Spencer,</a:t>
                      </a:r>
                    </a:p>
                    <a:p>
                      <a:r>
                        <a:rPr lang="en-US" dirty="0"/>
                        <a:t>Mimosa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Exclusive- Ami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Textiles- Paris Digital Shows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23013"/>
                  </a:ext>
                </a:extLst>
              </a:tr>
              <a:tr h="735738">
                <a:tc>
                  <a:txBody>
                    <a:bodyPr/>
                    <a:lstStyle/>
                    <a:p>
                      <a:r>
                        <a:rPr lang="en-US" dirty="0"/>
                        <a:t>Anyanwu,</a:t>
                      </a:r>
                    </a:p>
                    <a:p>
                      <a:r>
                        <a:rPr lang="en-US" dirty="0"/>
                        <a:t>Obi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Accessories- </a:t>
                      </a:r>
                      <a:r>
                        <a:rPr lang="en-US" dirty="0" err="1"/>
                        <a:t>Adelente</a:t>
                      </a:r>
                      <a:r>
                        <a:rPr lang="en-US" dirty="0"/>
                        <a:t> opening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08507"/>
                  </a:ext>
                </a:extLst>
              </a:tr>
              <a:tr h="735738">
                <a:tc>
                  <a:txBody>
                    <a:bodyPr/>
                    <a:lstStyle/>
                    <a:p>
                      <a:r>
                        <a:rPr lang="en-US" dirty="0" err="1"/>
                        <a:t>Zargani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Luisa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Accessories-  Moon Boots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Sustainability-Ocean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Marina Rinaldi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E-Comm &amp; China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66936"/>
                  </a:ext>
                </a:extLst>
              </a:tr>
              <a:tr h="939942">
                <a:tc>
                  <a:txBody>
                    <a:bodyPr/>
                    <a:lstStyle/>
                    <a:p>
                      <a:r>
                        <a:rPr lang="en-US" dirty="0" err="1"/>
                        <a:t>Socha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Digital Fashion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upscale Eyewear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Haider Ackermann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Exclusive- Montblanc Creative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92192"/>
                  </a:ext>
                </a:extLst>
              </a:tr>
              <a:tr h="735738">
                <a:tc>
                  <a:txBody>
                    <a:bodyPr/>
                    <a:lstStyle/>
                    <a:p>
                      <a:r>
                        <a:rPr lang="en-US" dirty="0"/>
                        <a:t>Nordstrom,</a:t>
                      </a:r>
                    </a:p>
                    <a:p>
                      <a:r>
                        <a:rPr lang="en-US" dirty="0"/>
                        <a:t>Leigh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 (on fashion)- Taylor </a:t>
                      </a:r>
                      <a:r>
                        <a:rPr lang="en-US" dirty="0" err="1"/>
                        <a:t>Momsen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 (on Fashion)- Free Britney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38293"/>
                  </a:ext>
                </a:extLst>
              </a:tr>
              <a:tr h="735738">
                <a:tc>
                  <a:txBody>
                    <a:bodyPr/>
                    <a:lstStyle/>
                    <a:p>
                      <a:r>
                        <a:rPr lang="en-US" dirty="0"/>
                        <a:t>Carrera, Martino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Armani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Milan Textiles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GCDS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Red Bull Showroom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825385"/>
                  </a:ext>
                </a:extLst>
              </a:tr>
              <a:tr h="939942">
                <a:tc>
                  <a:txBody>
                    <a:bodyPr/>
                    <a:lstStyle/>
                    <a:p>
                      <a:r>
                        <a:rPr lang="en-US" dirty="0" err="1"/>
                        <a:t>Chikhoune</a:t>
                      </a:r>
                      <a:r>
                        <a:rPr lang="en-US" dirty="0"/>
                        <a:t>, </a:t>
                      </a:r>
                    </a:p>
                    <a:p>
                      <a:r>
                        <a:rPr lang="en-US" dirty="0" err="1"/>
                        <a:t>Ryma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</a:t>
                      </a:r>
                    </a:p>
                    <a:p>
                      <a:r>
                        <a:rPr lang="en-US" dirty="0"/>
                        <a:t>Louis Vuitton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Emma Chamberlain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3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02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EA32-BFBE-B448-9A01-E446D9D6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E3AE77-D5F5-104F-9583-03557BC170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277238"/>
              </p:ext>
            </p:extLst>
          </p:nvPr>
        </p:nvGraphicFramePr>
        <p:xfrm>
          <a:off x="195072" y="0"/>
          <a:ext cx="11801856" cy="6409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976">
                  <a:extLst>
                    <a:ext uri="{9D8B030D-6E8A-4147-A177-3AD203B41FA5}">
                      <a16:colId xmlns:a16="http://schemas.microsoft.com/office/drawing/2014/main" val="4055214911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684809510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2915748838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2137064682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2967055646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1000797296"/>
                    </a:ext>
                  </a:extLst>
                </a:gridCol>
              </a:tblGrid>
              <a:tr h="863913">
                <a:tc>
                  <a:txBody>
                    <a:bodyPr/>
                    <a:lstStyle/>
                    <a:p>
                      <a:r>
                        <a:rPr lang="en-US" dirty="0"/>
                        <a:t>Editors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7106"/>
                  </a:ext>
                </a:extLst>
              </a:tr>
              <a:tr h="746581">
                <a:tc>
                  <a:txBody>
                    <a:bodyPr/>
                    <a:lstStyle/>
                    <a:p>
                      <a:r>
                        <a:rPr lang="en-US" dirty="0"/>
                        <a:t>Palmieri, Jean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</a:t>
                      </a:r>
                    </a:p>
                    <a:p>
                      <a:r>
                        <a:rPr lang="en-US" dirty="0"/>
                        <a:t>Jennifer Lopez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‘Diddy” lawsuit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Men’s- Nautica 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Virtual NYFW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23013"/>
                  </a:ext>
                </a:extLst>
              </a:tr>
              <a:tr h="746581">
                <a:tc>
                  <a:txBody>
                    <a:bodyPr/>
                    <a:lstStyle/>
                    <a:p>
                      <a:r>
                        <a:rPr lang="en-US" dirty="0" err="1"/>
                        <a:t>Diderich</a:t>
                      </a:r>
                      <a:r>
                        <a:rPr lang="en-US" dirty="0"/>
                        <a:t>, Joelle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Influencers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PFW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Kenzo Takada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</a:t>
                      </a:r>
                      <a:r>
                        <a:rPr lang="en-US" dirty="0" err="1"/>
                        <a:t>Kering</a:t>
                      </a:r>
                      <a:r>
                        <a:rPr lang="en-US" dirty="0"/>
                        <a:t> &amp; Gucci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08507"/>
                  </a:ext>
                </a:extLst>
              </a:tr>
              <a:tr h="746581">
                <a:tc>
                  <a:txBody>
                    <a:bodyPr/>
                    <a:lstStyle/>
                    <a:p>
                      <a:r>
                        <a:rPr lang="en-US" dirty="0"/>
                        <a:t>Hopkins, Katherine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Staff Cuts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Covid Love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Memo Pad- </a:t>
                      </a:r>
                      <a:r>
                        <a:rPr lang="en-US" dirty="0" err="1"/>
                        <a:t>Walstreet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66936"/>
                  </a:ext>
                </a:extLst>
              </a:tr>
              <a:tr h="1066544">
                <a:tc>
                  <a:txBody>
                    <a:bodyPr/>
                    <a:lstStyle/>
                    <a:p>
                      <a:r>
                        <a:rPr lang="en-US" dirty="0"/>
                        <a:t>Conti,</a:t>
                      </a:r>
                    </a:p>
                    <a:p>
                      <a:r>
                        <a:rPr lang="en-US" dirty="0"/>
                        <a:t>Samantha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Business- Valentino &amp; Dr. Martins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London Post-Pandemic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Memo Pad-</a:t>
                      </a:r>
                    </a:p>
                    <a:p>
                      <a:r>
                        <a:rPr lang="en-US" dirty="0"/>
                        <a:t>Ella Emhoff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92192"/>
                  </a:ext>
                </a:extLst>
              </a:tr>
              <a:tr h="746581">
                <a:tc>
                  <a:txBody>
                    <a:bodyPr/>
                    <a:lstStyle/>
                    <a:p>
                      <a:r>
                        <a:rPr lang="en-US" dirty="0"/>
                        <a:t>Huntington, Patti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Australian Designers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38293"/>
                  </a:ext>
                </a:extLst>
              </a:tr>
              <a:tr h="746581">
                <a:tc>
                  <a:txBody>
                    <a:bodyPr/>
                    <a:lstStyle/>
                    <a:p>
                      <a:r>
                        <a:rPr lang="en-US" dirty="0" err="1"/>
                        <a:t>Sundwar</a:t>
                      </a:r>
                      <a:r>
                        <a:rPr lang="en-US" dirty="0"/>
                        <a:t>, Sindhu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Business-Congress Clauses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Walmart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Amazon Lawsuit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Walmart </a:t>
                      </a:r>
                      <a:r>
                        <a:rPr lang="en-US" dirty="0" err="1"/>
                        <a:t>highes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825385"/>
                  </a:ext>
                </a:extLst>
              </a:tr>
              <a:tr h="746581">
                <a:tc>
                  <a:txBody>
                    <a:bodyPr/>
                    <a:lstStyle/>
                    <a:p>
                      <a:r>
                        <a:rPr lang="en-US" dirty="0"/>
                        <a:t>Natalie </a:t>
                      </a:r>
                      <a:r>
                        <a:rPr lang="en-US" dirty="0" err="1"/>
                        <a:t>Theodosi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McQueen &amp; </a:t>
                      </a:r>
                      <a:r>
                        <a:rPr lang="en-US" dirty="0" err="1"/>
                        <a:t>Vestiaire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Mario Swab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3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08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CCB44-5687-4448-9ED3-5983E11D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13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D1A1A6-0F87-3D42-99DA-D13D5E018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21556"/>
              </p:ext>
            </p:extLst>
          </p:nvPr>
        </p:nvGraphicFramePr>
        <p:xfrm>
          <a:off x="195072" y="0"/>
          <a:ext cx="11801856" cy="6409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976">
                  <a:extLst>
                    <a:ext uri="{9D8B030D-6E8A-4147-A177-3AD203B41FA5}">
                      <a16:colId xmlns:a16="http://schemas.microsoft.com/office/drawing/2014/main" val="4055214911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684809510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2915748838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2137064682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2967055646"/>
                    </a:ext>
                  </a:extLst>
                </a:gridCol>
                <a:gridCol w="1966976">
                  <a:extLst>
                    <a:ext uri="{9D8B030D-6E8A-4147-A177-3AD203B41FA5}">
                      <a16:colId xmlns:a16="http://schemas.microsoft.com/office/drawing/2014/main" val="1000797296"/>
                    </a:ext>
                  </a:extLst>
                </a:gridCol>
              </a:tblGrid>
              <a:tr h="1097306">
                <a:tc>
                  <a:txBody>
                    <a:bodyPr/>
                    <a:lstStyle/>
                    <a:p>
                      <a:r>
                        <a:rPr lang="en-US" dirty="0"/>
                        <a:t>Editors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710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r>
                        <a:rPr lang="en-US" dirty="0" err="1"/>
                        <a:t>Saliban</a:t>
                      </a:r>
                      <a:r>
                        <a:rPr lang="en-US" dirty="0"/>
                        <a:t>, Sandra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Digital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 Scoops- China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Fashion- Formula 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2301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r>
                        <a:rPr lang="en-US" dirty="0"/>
                        <a:t>Meyers, Tracey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Textiles- Eco-textiles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085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r>
                        <a:rPr lang="en-US" dirty="0" err="1"/>
                        <a:t>Tauer</a:t>
                      </a:r>
                      <a:r>
                        <a:rPr lang="en-US" dirty="0"/>
                        <a:t>, Kristen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 (on Fashion)- Kasama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 (on Fashion)- Omar Douglas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 (on Fashion)- Danielle Fuller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66936"/>
                  </a:ext>
                </a:extLst>
              </a:tr>
              <a:tr h="726808">
                <a:tc>
                  <a:txBody>
                    <a:bodyPr/>
                    <a:lstStyle/>
                    <a:p>
                      <a:r>
                        <a:rPr lang="en-US" dirty="0" err="1"/>
                        <a:t>Theodosi</a:t>
                      </a:r>
                      <a:r>
                        <a:rPr lang="en-US" dirty="0"/>
                        <a:t>, Natalie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Fashion Scoops- Helping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Brexit &amp; Fashion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92192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r>
                        <a:rPr lang="en-US" dirty="0"/>
                        <a:t>Kellie 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Exclusive- Agent Provocateur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Private Equity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3829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r>
                        <a:rPr lang="en-US" dirty="0" err="1"/>
                        <a:t>Tietjen</a:t>
                      </a:r>
                      <a:r>
                        <a:rPr lang="en-US" dirty="0"/>
                        <a:t>, Alexa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Beauty- Bobbi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825385"/>
                  </a:ext>
                </a:extLst>
              </a:tr>
              <a:tr h="657854">
                <a:tc>
                  <a:txBody>
                    <a:bodyPr/>
                    <a:lstStyle/>
                    <a:p>
                      <a:r>
                        <a:rPr lang="en-US" dirty="0"/>
                        <a:t>Conti, Samantha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Beauty- British 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Business- </a:t>
                      </a:r>
                      <a:r>
                        <a:rPr lang="en-US" dirty="0" err="1"/>
                        <a:t>Belstaff</a:t>
                      </a:r>
                      <a:r>
                        <a:rPr lang="en-US" dirty="0"/>
                        <a:t> Menswear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Exclusive- Brexit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3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28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FFE9620-9C90-4BC3-B883-01E7265F5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tx2">
                  <a:lumMod val="50000"/>
                  <a:lumOff val="50000"/>
                  <a:alpha val="53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429"/>
            <a:ext cx="12192002" cy="6408743"/>
          </a:xfrm>
          <a:prstGeom prst="rect">
            <a:avLst/>
          </a:prstGeom>
          <a:gradFill>
            <a:gsLst>
              <a:gs pos="0">
                <a:schemeClr val="accent5">
                  <a:alpha val="95000"/>
                </a:schemeClr>
              </a:gs>
              <a:gs pos="100000">
                <a:schemeClr val="tx2">
                  <a:lumMod val="75000"/>
                  <a:lumOff val="25000"/>
                  <a:alpha val="64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608179" cy="6858001"/>
          </a:xfrm>
          <a:prstGeom prst="rect">
            <a:avLst/>
          </a:prstGeom>
          <a:gradFill>
            <a:gsLst>
              <a:gs pos="22000">
                <a:schemeClr val="accent2">
                  <a:alpha val="32000"/>
                </a:schemeClr>
              </a:gs>
              <a:gs pos="99000">
                <a:schemeClr val="accent6">
                  <a:lumMod val="75000"/>
                  <a:alpha val="5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67AAD5-A599-4928-9605-09F207D75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70924" y="-863506"/>
            <a:ext cx="6857571" cy="8584581"/>
          </a:xfrm>
          <a:prstGeom prst="rect">
            <a:avLst/>
          </a:prstGeom>
          <a:gradFill>
            <a:gsLst>
              <a:gs pos="0">
                <a:schemeClr val="accent2">
                  <a:alpha val="61000"/>
                </a:schemeClr>
              </a:gs>
              <a:gs pos="84000">
                <a:schemeClr val="accent6">
                  <a:alpha val="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5682F0-7BC6-4526-8BFA-58EA002C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1348001" y="892771"/>
            <a:ext cx="4675167" cy="50091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43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D1662-2F8F-B14A-8657-042FDE0F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99107"/>
            <a:ext cx="6598597" cy="1334249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000" spc="750" dirty="0">
                <a:solidFill>
                  <a:schemeClr val="bg1"/>
                </a:solidFill>
              </a:rPr>
              <a:t>Table of Context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12988-6E2B-0244-9A5A-5D6596E1A426}"/>
              </a:ext>
            </a:extLst>
          </p:cNvPr>
          <p:cNvSpPr txBox="1"/>
          <p:nvPr/>
        </p:nvSpPr>
        <p:spPr>
          <a:xfrm>
            <a:off x="6490651" y="2304827"/>
            <a:ext cx="4281210" cy="3062377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/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10- Editors Chart Page One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1400" cap="all" spc="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Slide11- Editors Chart Page Two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1400" cap="all" spc="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12- Editors Chart Page three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1400" cap="all" spc="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13- Editors Chart Page Four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600" b="1" cap="all" spc="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B53B3-2662-5144-A2B1-49D1D045608E}"/>
              </a:ext>
            </a:extLst>
          </p:cNvPr>
          <p:cNvSpPr txBox="1"/>
          <p:nvPr/>
        </p:nvSpPr>
        <p:spPr>
          <a:xfrm>
            <a:off x="2126292" y="2317847"/>
            <a:ext cx="4281210" cy="30623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2- Trend 1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1400" cap="all" spc="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4- Trend 2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1400" cap="all" spc="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6- Trend 3</a:t>
            </a:r>
          </a:p>
          <a:p>
            <a:pPr>
              <a:lnSpc>
                <a:spcPct val="140000"/>
              </a:lnSpc>
              <a:spcBef>
                <a:spcPts val="1000"/>
              </a:spcBef>
            </a:pPr>
            <a:endParaRPr lang="en-US" sz="1400" cap="all" spc="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40000"/>
              </a:lnSpc>
              <a:spcBef>
                <a:spcPts val="1000"/>
              </a:spcBef>
            </a:pPr>
            <a:r>
              <a:rPr lang="en-US" sz="1400" cap="all" spc="600" dirty="0">
                <a:solidFill>
                  <a:schemeClr val="bg1"/>
                </a:solidFill>
                <a:latin typeface="+mj-lt"/>
              </a:rPr>
              <a:t>Slide 8- Trend 4</a:t>
            </a:r>
            <a:endParaRPr lang="en-US" sz="600" b="1" cap="all" spc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3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04E292-5FAB-47E8-A663-A07530C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FF8ED-64CE-400C-A4D5-9F943FC2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868AD-100D-45F3-B11E-8A293671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accent5">
                  <a:alpha val="50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4742CC-05F9-44AC-AF98-AB6EF810E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17000"/>
                </a:schemeClr>
              </a:gs>
              <a:gs pos="85000">
                <a:schemeClr val="accent4"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853C77DB-C7E3-4B1F-9AD0-1EB2982A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460656" y="-2569189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accent4">
                  <a:lumMod val="60000"/>
                  <a:lumOff val="40000"/>
                  <a:alpha val="3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268B1-355C-AA42-8F0E-2154F954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04445"/>
            <a:ext cx="9144000" cy="28261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4400" spc="750" dirty="0">
                <a:solidFill>
                  <a:schemeClr val="bg1"/>
                </a:solidFill>
              </a:rPr>
              <a:t>Trend 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FDB3C-0BB4-CE47-9B1E-0296DC4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2162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16A3-AD0D-3A4F-9B78-E563410C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979" y="495946"/>
            <a:ext cx="6486041" cy="619622"/>
          </a:xfrm>
        </p:spPr>
        <p:txBody>
          <a:bodyPr>
            <a:normAutofit fontScale="90000"/>
          </a:bodyPr>
          <a:lstStyle/>
          <a:p>
            <a:r>
              <a:rPr lang="en-US" dirty="0"/>
              <a:t>Psychedelic greens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1721B-9A92-934B-8D4C-9CE5DE24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2</a:t>
            </a:r>
          </a:p>
        </p:txBody>
      </p:sp>
      <p:pic>
        <p:nvPicPr>
          <p:cNvPr id="5" name="Picture 4" descr="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C32EF603-3A7F-A543-84FC-104439608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886"/>
            <a:ext cx="2452745" cy="350845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007363B-C3DE-924E-86B4-38A865425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18" y="4966354"/>
            <a:ext cx="2070100" cy="685800"/>
          </a:xfrm>
          <a:prstGeom prst="rect">
            <a:avLst/>
          </a:prstGeom>
        </p:spPr>
      </p:pic>
      <p:pic>
        <p:nvPicPr>
          <p:cNvPr id="9" name="Picture 8" descr="A model of a person&#10;&#10;Description automatically generated with medium confidence">
            <a:extLst>
              <a:ext uri="{FF2B5EF4-FFF2-40B4-BE49-F238E27FC236}">
                <a16:creationId xmlns:a16="http://schemas.microsoft.com/office/drawing/2014/main" id="{54D15FF0-13E4-E044-94A6-66A67192C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829" y="1534886"/>
            <a:ext cx="2452431" cy="3496691"/>
          </a:xfrm>
          <a:prstGeom prst="rect">
            <a:avLst/>
          </a:prstGeom>
        </p:spPr>
      </p:pic>
      <p:pic>
        <p:nvPicPr>
          <p:cNvPr id="11" name="Picture 10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BEA59E31-4D17-1249-B479-4FF0C85E4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88" y="4966354"/>
            <a:ext cx="2189926" cy="872095"/>
          </a:xfrm>
          <a:prstGeom prst="rect">
            <a:avLst/>
          </a:prstGeom>
        </p:spPr>
      </p:pic>
      <p:pic>
        <p:nvPicPr>
          <p:cNvPr id="13" name="Picture 12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40A7884E-A6EC-A94F-B17B-A426BA35E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345" y="1534886"/>
            <a:ext cx="2470080" cy="3508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A0D82D-8CF3-744B-83F8-4D8519FD0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231" y="4966354"/>
            <a:ext cx="2082800" cy="1231900"/>
          </a:xfrm>
          <a:prstGeom prst="rect">
            <a:avLst/>
          </a:prstGeom>
        </p:spPr>
      </p:pic>
      <p:pic>
        <p:nvPicPr>
          <p:cNvPr id="17" name="Picture 16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E4763230-51FE-B642-8CEB-54F338E69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510" y="1534886"/>
            <a:ext cx="2492235" cy="3531990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2AFF90BF-E1FF-5346-BF0E-1CDC6CE8C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466" y="5031577"/>
            <a:ext cx="2228322" cy="496308"/>
          </a:xfrm>
          <a:prstGeom prst="rect">
            <a:avLst/>
          </a:prstGeom>
        </p:spPr>
      </p:pic>
      <p:pic>
        <p:nvPicPr>
          <p:cNvPr id="23" name="Picture 2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9FEE39E0-FCB3-0743-973E-08DB50219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830" y="1534886"/>
            <a:ext cx="2458803" cy="343146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61779BC5-24EC-C443-8F56-3907DE6D8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3701" y="5017800"/>
            <a:ext cx="2016075" cy="2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A22513-307E-4203-BEFF-5BBBFAFDD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211F11-4937-44F9-B733-211517A2D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F7BA0D-619B-4BA4-AF41-9F99DE301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0A1EE3-9DEB-45B0-A9FA-080457925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9513AF-ACB9-491F-AB2C-AA27171C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F36B92-14BC-4E12-8F9A-737EFED6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EFB22-7901-3D42-AAAA-E10BE500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38" y="1122362"/>
            <a:ext cx="6951109" cy="2842863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400" spc="750">
                <a:solidFill>
                  <a:schemeClr val="bg1"/>
                </a:solidFill>
              </a:rPr>
              <a:t>Trend Two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6A797-39C7-4447-8A84-C62465E6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168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FDCA-8A8E-F341-926F-32268336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235960"/>
            <a:ext cx="10241280" cy="681615"/>
          </a:xfrm>
        </p:spPr>
        <p:txBody>
          <a:bodyPr/>
          <a:lstStyle/>
          <a:p>
            <a:r>
              <a:rPr lang="en-US" dirty="0"/>
              <a:t>Did someone say clogs?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C1CB4-CA80-0D4F-9CB5-18461B07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4</a:t>
            </a:r>
          </a:p>
        </p:txBody>
      </p:sp>
      <p:pic>
        <p:nvPicPr>
          <p:cNvPr id="8" name="Picture 7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926FB671-9A64-9146-84F8-62D70732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79" y="1419830"/>
            <a:ext cx="2562997" cy="3710483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4EC213A0-8B41-7E41-957E-B9C25BE7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14" y="5207118"/>
            <a:ext cx="1778000" cy="850900"/>
          </a:xfrm>
          <a:prstGeom prst="rect">
            <a:avLst/>
          </a:prstGeom>
        </p:spPr>
      </p:pic>
      <p:pic>
        <p:nvPicPr>
          <p:cNvPr id="12" name="Picture 11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C8F174F9-463F-3F4E-B92F-360ADAE91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561" y="1419831"/>
            <a:ext cx="2626521" cy="3710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32C70D-E24F-D446-8F8B-24D8FBA5E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951" y="5259545"/>
            <a:ext cx="2327243" cy="285156"/>
          </a:xfrm>
          <a:prstGeom prst="rect">
            <a:avLst/>
          </a:prstGeom>
        </p:spPr>
      </p:pic>
      <p:pic>
        <p:nvPicPr>
          <p:cNvPr id="16" name="Picture 15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CCDABD7-A22F-C244-BB53-AE10CA23C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964" y="1419829"/>
            <a:ext cx="2609846" cy="3710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83EC21-A8CD-9748-BB3D-0FD095A7A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7398" y="5316538"/>
            <a:ext cx="1979412" cy="171169"/>
          </a:xfrm>
          <a:prstGeom prst="rect">
            <a:avLst/>
          </a:prstGeom>
        </p:spPr>
      </p:pic>
      <p:pic>
        <p:nvPicPr>
          <p:cNvPr id="20" name="Picture 19" descr="A person posing in front of a rock formation&#10;&#10;Description automatically generated with low confidence">
            <a:extLst>
              <a:ext uri="{FF2B5EF4-FFF2-40B4-BE49-F238E27FC236}">
                <a16:creationId xmlns:a16="http://schemas.microsoft.com/office/drawing/2014/main" id="{28E03F7D-4356-014C-8A67-5810B07A63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9133" y="1419829"/>
            <a:ext cx="2624080" cy="3710484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A02FEF4-33C1-2944-9BEB-DFF5C1843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0452" y="4924699"/>
            <a:ext cx="1116597" cy="1026943"/>
          </a:xfrm>
          <a:prstGeom prst="rect">
            <a:avLst/>
          </a:prstGeom>
        </p:spPr>
      </p:pic>
      <p:pic>
        <p:nvPicPr>
          <p:cNvPr id="24" name="Picture 23" descr="A picture containing person, trouser&#10;&#10;Description automatically generated">
            <a:extLst>
              <a:ext uri="{FF2B5EF4-FFF2-40B4-BE49-F238E27FC236}">
                <a16:creationId xmlns:a16="http://schemas.microsoft.com/office/drawing/2014/main" id="{036A17E3-B768-1148-A60F-A27E4DB8B2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8861" y="1393802"/>
            <a:ext cx="2390318" cy="3762538"/>
          </a:xfrm>
          <a:prstGeom prst="rect">
            <a:avLst/>
          </a:prstGeom>
        </p:spPr>
      </p:pic>
      <p:pic>
        <p:nvPicPr>
          <p:cNvPr id="26" name="Picture 25" descr="Diagram, schematic&#10;&#10;Description automatically generated">
            <a:extLst>
              <a:ext uri="{FF2B5EF4-FFF2-40B4-BE49-F238E27FC236}">
                <a16:creationId xmlns:a16="http://schemas.microsoft.com/office/drawing/2014/main" id="{C65982D7-3FC6-BA47-B538-846BA7D2CD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6173" y="5215665"/>
            <a:ext cx="1521013" cy="6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698ABF1-2D7A-4C8C-A41A-095741274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E160AE-3C66-4235-84C0-BD472DE6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7416"/>
            <a:ext cx="12192002" cy="6892832"/>
          </a:xfrm>
          <a:prstGeom prst="rect">
            <a:avLst/>
          </a:prstGeom>
          <a:gradFill>
            <a:gsLst>
              <a:gs pos="0">
                <a:schemeClr val="accent6"/>
              </a:gs>
              <a:gs pos="95000">
                <a:schemeClr val="accent5">
                  <a:alpha val="8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9CC7EE-929B-4FA6-BA5A-86D02B79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4369578"/>
            <a:ext cx="12192004" cy="2505838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5000">
                <a:schemeClr val="accent2">
                  <a:alpha val="63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BB87F2-3BE0-433A-AD90-24CE82FBF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191" y="-17416"/>
            <a:ext cx="11734809" cy="6892831"/>
          </a:xfrm>
          <a:prstGeom prst="rect">
            <a:avLst/>
          </a:prstGeom>
          <a:gradFill>
            <a:gsLst>
              <a:gs pos="22000">
                <a:schemeClr val="accent2">
                  <a:alpha val="43000"/>
                </a:schemeClr>
              </a:gs>
              <a:gs pos="99000">
                <a:schemeClr val="accent5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6B6A15-54B2-4DFA-B2EF-ED937D8C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086">
            <a:off x="5496703" y="1105097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lumMod val="75000"/>
                  <a:alpha val="0"/>
                </a:schemeClr>
              </a:gs>
              <a:gs pos="85000">
                <a:schemeClr val="accent6">
                  <a:alpha val="3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0DA6D8-1AE1-42F8-808F-E247404A4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935529" y="-1495746"/>
            <a:ext cx="4739543" cy="7696200"/>
          </a:xfrm>
          <a:prstGeom prst="rect">
            <a:avLst/>
          </a:prstGeom>
          <a:gradFill>
            <a:gsLst>
              <a:gs pos="52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6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68646-CA91-B947-9295-2B5017A7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276" y="661358"/>
            <a:ext cx="6692881" cy="3347559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4400" spc="750">
                <a:solidFill>
                  <a:schemeClr val="bg1"/>
                </a:solidFill>
              </a:rPr>
              <a:t>Trend Three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A608D-5C69-D941-9E4A-13E1BE54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9733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0661-FBDC-BE47-8484-B6620608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762" y="400049"/>
            <a:ext cx="6086475" cy="657225"/>
          </a:xfrm>
        </p:spPr>
        <p:txBody>
          <a:bodyPr/>
          <a:lstStyle/>
          <a:p>
            <a:r>
              <a:rPr lang="en-US" dirty="0"/>
              <a:t>Modern Grunge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F7A-D776-C146-9423-33A48472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95F38-691E-DC48-A8C2-0570C78E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756" y="1487959"/>
            <a:ext cx="2543878" cy="363058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DD37EF-1166-A743-836E-F221EDDC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91" y="5186473"/>
            <a:ext cx="2070100" cy="685800"/>
          </a:xfrm>
          <a:prstGeom prst="rect">
            <a:avLst/>
          </a:prstGeom>
        </p:spPr>
      </p:pic>
      <p:pic>
        <p:nvPicPr>
          <p:cNvPr id="9" name="Picture 8" descr="A picture containing building, outdoor, doll, stone&#10;&#10;Description automatically generated">
            <a:extLst>
              <a:ext uri="{FF2B5EF4-FFF2-40B4-BE49-F238E27FC236}">
                <a16:creationId xmlns:a16="http://schemas.microsoft.com/office/drawing/2014/main" id="{0EE1530C-9D76-B040-AF55-65D6DDF67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00" y="1461116"/>
            <a:ext cx="2543878" cy="363995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E9C9443-81B9-D84A-9AF2-6C2020225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639" y="5105908"/>
            <a:ext cx="939800" cy="1193800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0612DD89-C36C-1845-A876-E2C50DAF3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356" y="1470065"/>
            <a:ext cx="2577818" cy="3648479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9468E116-7B4C-E14F-BA9D-016BA6662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800" y="5194611"/>
            <a:ext cx="2263374" cy="1083530"/>
          </a:xfrm>
          <a:prstGeom prst="rect">
            <a:avLst/>
          </a:prstGeom>
        </p:spPr>
      </p:pic>
      <p:pic>
        <p:nvPicPr>
          <p:cNvPr id="17" name="Picture 16" descr="A person standing next to stacks of coins&#10;&#10;Description automatically generated with medium confidence">
            <a:extLst>
              <a:ext uri="{FF2B5EF4-FFF2-40B4-BE49-F238E27FC236}">
                <a16:creationId xmlns:a16="http://schemas.microsoft.com/office/drawing/2014/main" id="{733D84A8-B9C0-A748-BB9C-F2312A144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6174" y="1452594"/>
            <a:ext cx="2577818" cy="36484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D21EF-ED79-3844-A822-E84639C221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2883" y="5405406"/>
            <a:ext cx="2184400" cy="304800"/>
          </a:xfrm>
          <a:prstGeom prst="rect">
            <a:avLst/>
          </a:prstGeom>
        </p:spPr>
      </p:pic>
      <p:pic>
        <p:nvPicPr>
          <p:cNvPr id="21" name="Picture 20" descr="A person in a colorful dress&#10;&#10;Description automatically generated with medium confidence">
            <a:extLst>
              <a:ext uri="{FF2B5EF4-FFF2-40B4-BE49-F238E27FC236}">
                <a16:creationId xmlns:a16="http://schemas.microsoft.com/office/drawing/2014/main" id="{66E9AF0B-9544-A542-A87C-DC50E04C7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92" y="1470065"/>
            <a:ext cx="2724107" cy="3613112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20925CC7-C75D-E44B-B01B-2EF36FF71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0356" y="5130703"/>
            <a:ext cx="2146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2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8DACFC-D90E-4BFD-98DE-38A52784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9F5B4-A068-4ABE-8601-6BC199F16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F8B388-A1B5-412F-8724-38B96C8AF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100000">
                <a:schemeClr val="accent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A44F65-05A5-4129-9896-3ECBAF77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9000">
                <a:schemeClr val="accent2">
                  <a:alpha val="41000"/>
                </a:schemeClr>
              </a:gs>
              <a:gs pos="99000">
                <a:schemeClr val="accent4">
                  <a:alpha val="56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94A016FC-694E-41AA-BA4F-FC977363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0089" y="-827673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12000"/>
                </a:schemeClr>
              </a:gs>
              <a:gs pos="100000">
                <a:schemeClr val="accent6">
                  <a:lumMod val="20000"/>
                  <a:lumOff val="80000"/>
                  <a:alpha val="15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6BDCC-1FF6-CD40-8C15-0FDAD8AF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3" y="2692400"/>
            <a:ext cx="9144000" cy="336009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4400" spc="750" dirty="0">
                <a:solidFill>
                  <a:schemeClr val="bg1"/>
                </a:solidFill>
              </a:rPr>
              <a:t>Trend Four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F1C27-6274-004B-A42A-4E349B08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4562843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223C27"/>
      </a:dk2>
      <a:lt2>
        <a:srgbClr val="E8E2E2"/>
      </a:lt2>
      <a:accent1>
        <a:srgbClr val="27B0B2"/>
      </a:accent1>
      <a:accent2>
        <a:srgbClr val="1CB678"/>
      </a:accent2>
      <a:accent3>
        <a:srgbClr val="28B842"/>
      </a:accent3>
      <a:accent4>
        <a:srgbClr val="41B81C"/>
      </a:accent4>
      <a:accent5>
        <a:srgbClr val="80AF27"/>
      </a:accent5>
      <a:accent6>
        <a:srgbClr val="ADA31A"/>
      </a:accent6>
      <a:hlink>
        <a:srgbClr val="5D8E2F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472</Words>
  <Application>Microsoft Macintosh PowerPoint</Application>
  <PresentationFormat>Widescreen</PresentationFormat>
  <Paragraphs>187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Gill Sans Nova</vt:lpstr>
      <vt:lpstr>GradientRiseVTI</vt:lpstr>
      <vt:lpstr>#NYFW Part 2</vt:lpstr>
      <vt:lpstr>Table of Context</vt:lpstr>
      <vt:lpstr>Trend One</vt:lpstr>
      <vt:lpstr>Psychedelic greens</vt:lpstr>
      <vt:lpstr>Trend Two</vt:lpstr>
      <vt:lpstr>Did someone say clogs?</vt:lpstr>
      <vt:lpstr>Trend Three</vt:lpstr>
      <vt:lpstr>Modern Grunge</vt:lpstr>
      <vt:lpstr>Trend Four</vt:lpstr>
      <vt:lpstr>Let’s get Western</vt:lpstr>
      <vt:lpstr>Editors Chart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#NYFW Part 2</dc:title>
  <dc:creator>Vanessa Nefve</dc:creator>
  <cp:lastModifiedBy>Vanessa Nefve</cp:lastModifiedBy>
  <cp:revision>42</cp:revision>
  <dcterms:created xsi:type="dcterms:W3CDTF">2021-03-13T22:24:07Z</dcterms:created>
  <dcterms:modified xsi:type="dcterms:W3CDTF">2021-03-16T22:23:29Z</dcterms:modified>
</cp:coreProperties>
</file>